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62" r:id="rId4"/>
    <p:sldId id="263" r:id="rId5"/>
    <p:sldId id="259" r:id="rId6"/>
    <p:sldId id="260" r:id="rId7"/>
    <p:sldId id="261" r:id="rId8"/>
    <p:sldId id="264" r:id="rId9"/>
    <p:sldId id="265" r:id="rId10"/>
    <p:sldId id="266" r:id="rId11"/>
    <p:sldId id="267" r:id="rId12"/>
    <p:sldId id="268" r:id="rId13"/>
    <p:sldId id="269" r:id="rId14"/>
    <p:sldId id="270" r:id="rId15"/>
    <p:sldId id="271" r:id="rId16"/>
    <p:sldId id="272" r:id="rId17"/>
    <p:sldId id="287" r:id="rId18"/>
    <p:sldId id="283" r:id="rId19"/>
    <p:sldId id="284" r:id="rId20"/>
    <p:sldId id="273" r:id="rId21"/>
    <p:sldId id="274" r:id="rId22"/>
    <p:sldId id="275" r:id="rId23"/>
    <p:sldId id="276" r:id="rId24"/>
    <p:sldId id="277" r:id="rId25"/>
    <p:sldId id="278" r:id="rId26"/>
    <p:sldId id="279" r:id="rId27"/>
    <p:sldId id="280" r:id="rId28"/>
    <p:sldId id="281"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51151-9463-4B7E-AFA5-2430A0CFDA50}" type="datetimeFigureOut">
              <a:rPr lang="en-US" smtClean="0"/>
              <a:t>9/2/2018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15622-CF5E-47D4-AEC2-40DDCB0CCAEF}" type="slidenum">
              <a:rPr lang="en-US" smtClean="0"/>
              <a:t>‹#›</a:t>
            </a:fld>
            <a:endParaRPr lang="en-US"/>
          </a:p>
        </p:txBody>
      </p:sp>
    </p:spTree>
    <p:extLst>
      <p:ext uri="{BB962C8B-B14F-4D97-AF65-F5344CB8AC3E}">
        <p14:creationId xmlns:p14="http://schemas.microsoft.com/office/powerpoint/2010/main" val="239360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E4DAA7AD-8921-45AB-8673-21FBD93231C9}" type="slidenum">
              <a:rPr lang="en-US" smtClean="0"/>
              <a:pPr/>
              <a:t>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81852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2692397" y="5037663"/>
            <a:ext cx="5214635" cy="27940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956900" y="5037663"/>
            <a:ext cx="551167" cy="2794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296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664030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9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979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56556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0961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711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665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953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2574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43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7689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01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66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65414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816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25008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E10C06ED-963A-4D47-B85A-3DDA66A106D1}"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9/2/2018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764F8-EBDB-41AC-A1EE-50DF8DF15C81}"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825649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upload.wikimedia.org/wikipedia/commons/a/ad/Spherical_coordinate_surfaces.png" TargetMode="External"/><Relationship Id="rId5" Type="http://schemas.openxmlformats.org/officeDocument/2006/relationships/image" Target="../media/image8.png"/><Relationship Id="rId4" Type="http://schemas.openxmlformats.org/officeDocument/2006/relationships/hyperlink" Target="//upload.wikimedia.org/wikipedia/commons/b/b2/Cylindrical_coordinate_surfaces.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547446"/>
            <a:ext cx="6815669" cy="1839218"/>
          </a:xfrm>
        </p:spPr>
        <p:txBody>
          <a:bodyPr>
            <a:normAutofit fontScale="90000"/>
          </a:bodyPr>
          <a:lstStyle/>
          <a:p>
            <a:r>
              <a:rPr lang="en-US" sz="6600" dirty="0"/>
              <a:t>CEE 111</a:t>
            </a:r>
            <a:br>
              <a:rPr lang="en-US" sz="6600" dirty="0"/>
            </a:br>
            <a:r>
              <a:rPr lang="en-US" sz="3200" dirty="0"/>
              <a:t>Engineering Drawing</a:t>
            </a:r>
            <a:br>
              <a:rPr lang="en-US" sz="3200" dirty="0"/>
            </a:br>
            <a:r>
              <a:rPr lang="en-US" sz="3200" dirty="0"/>
              <a:t>Lecture 3</a:t>
            </a:r>
          </a:p>
        </p:txBody>
      </p:sp>
      <p:sp>
        <p:nvSpPr>
          <p:cNvPr id="3" name="Subtitle 2"/>
          <p:cNvSpPr>
            <a:spLocks noGrp="1"/>
          </p:cNvSpPr>
          <p:nvPr>
            <p:ph type="subTitle" idx="1"/>
          </p:nvPr>
        </p:nvSpPr>
        <p:spPr>
          <a:xfrm>
            <a:off x="2692398" y="3657596"/>
            <a:ext cx="6815669" cy="1600203"/>
          </a:xfrm>
        </p:spPr>
        <p:txBody>
          <a:bodyPr>
            <a:noAutofit/>
          </a:bodyPr>
          <a:lstStyle/>
          <a:p>
            <a:r>
              <a:rPr lang="en-US" sz="4000" b="1" dirty="0"/>
              <a:t>Geometric Constructions</a:t>
            </a:r>
          </a:p>
        </p:txBody>
      </p:sp>
    </p:spTree>
    <p:extLst>
      <p:ext uri="{BB962C8B-B14F-4D97-AF65-F5344CB8AC3E}">
        <p14:creationId xmlns:p14="http://schemas.microsoft.com/office/powerpoint/2010/main" val="83528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12101"/>
            <a:ext cx="9601196" cy="1003635"/>
          </a:xfrm>
        </p:spPr>
        <p:txBody>
          <a:bodyPr/>
          <a:lstStyle/>
          <a:p>
            <a:r>
              <a:rPr lang="en-US" dirty="0"/>
              <a:t>Curved surfaces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29508" y="2051435"/>
            <a:ext cx="9667089" cy="1569723"/>
          </a:xfrm>
          <a:prstGeom prst="rect">
            <a:avLst/>
          </a:prstGeom>
        </p:spPr>
      </p:pic>
      <p:pic>
        <p:nvPicPr>
          <p:cNvPr id="5" name="Picture 4"/>
          <p:cNvPicPr>
            <a:picLocks noChangeAspect="1"/>
          </p:cNvPicPr>
          <p:nvPr/>
        </p:nvPicPr>
        <p:blipFill>
          <a:blip r:embed="rId3"/>
          <a:stretch>
            <a:fillRect/>
          </a:stretch>
        </p:blipFill>
        <p:spPr>
          <a:xfrm>
            <a:off x="800489" y="3892091"/>
            <a:ext cx="10525125" cy="2219325"/>
          </a:xfrm>
          <a:prstGeom prst="rect">
            <a:avLst/>
          </a:prstGeom>
        </p:spPr>
      </p:pic>
    </p:spTree>
    <p:extLst>
      <p:ext uri="{BB962C8B-B14F-4D97-AF65-F5344CB8AC3E}">
        <p14:creationId xmlns:p14="http://schemas.microsoft.com/office/powerpoint/2010/main" val="259934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882179"/>
          </a:xfrm>
        </p:spPr>
        <p:txBody>
          <a:bodyPr/>
          <a:lstStyle/>
          <a:p>
            <a:r>
              <a:rPr lang="en-US" dirty="0"/>
              <a:t>Primitive geometric forms</a:t>
            </a:r>
          </a:p>
        </p:txBody>
      </p:sp>
      <p:sp>
        <p:nvSpPr>
          <p:cNvPr id="3" name="Content Placeholder 2"/>
          <p:cNvSpPr>
            <a:spLocks noGrp="1"/>
          </p:cNvSpPr>
          <p:nvPr>
            <p:ph idx="1"/>
          </p:nvPr>
        </p:nvSpPr>
        <p:spPr>
          <a:xfrm>
            <a:off x="1295401" y="2556932"/>
            <a:ext cx="4590494" cy="3318936"/>
          </a:xfrm>
        </p:spPr>
        <p:txBody>
          <a:bodyPr/>
          <a:lstStyle/>
          <a:p>
            <a:r>
              <a:rPr lang="en-US" dirty="0"/>
              <a:t>Point</a:t>
            </a:r>
          </a:p>
          <a:p>
            <a:r>
              <a:rPr lang="en-US" dirty="0"/>
              <a:t>Line</a:t>
            </a:r>
          </a:p>
          <a:p>
            <a:r>
              <a:rPr lang="en-US" dirty="0"/>
              <a:t>Plane</a:t>
            </a:r>
          </a:p>
          <a:p>
            <a:r>
              <a:rPr lang="en-US" dirty="0"/>
              <a:t>Solid</a:t>
            </a:r>
          </a:p>
          <a:p>
            <a:r>
              <a:rPr lang="en-US" dirty="0"/>
              <a:t>Doubly curved surface and object</a:t>
            </a:r>
          </a:p>
          <a:p>
            <a:r>
              <a:rPr lang="en-US" dirty="0"/>
              <a:t>Warped surface</a:t>
            </a:r>
          </a:p>
        </p:txBody>
      </p:sp>
      <p:sp>
        <p:nvSpPr>
          <p:cNvPr id="4" name="Content Placeholder 2"/>
          <p:cNvSpPr txBox="1">
            <a:spLocks/>
          </p:cNvSpPr>
          <p:nvPr/>
        </p:nvSpPr>
        <p:spPr>
          <a:xfrm>
            <a:off x="6161103" y="3400148"/>
            <a:ext cx="4935984" cy="19442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b="1" dirty="0">
                <a:solidFill>
                  <a:srgbClr val="FF0000"/>
                </a:solidFill>
              </a:rPr>
              <a:t>Points, Lines, Circles, and Arcs: </a:t>
            </a:r>
          </a:p>
          <a:p>
            <a:pPr marL="0" indent="0">
              <a:buNone/>
            </a:pPr>
            <a:r>
              <a:rPr lang="en-US" dirty="0"/>
              <a:t>The basic 2-D geometric primitives, from which other more complex geometric forms are derived.</a:t>
            </a:r>
          </a:p>
        </p:txBody>
      </p:sp>
    </p:spTree>
    <p:extLst>
      <p:ext uri="{BB962C8B-B14F-4D97-AF65-F5344CB8AC3E}">
        <p14:creationId xmlns:p14="http://schemas.microsoft.com/office/powerpoint/2010/main" val="2210008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24681"/>
            <a:ext cx="9601196" cy="802280"/>
          </a:xfrm>
        </p:spPr>
        <p:txBody>
          <a:bodyPr/>
          <a:lstStyle/>
          <a:p>
            <a:r>
              <a:rPr lang="en-US" dirty="0"/>
              <a:t>Point</a:t>
            </a:r>
          </a:p>
        </p:txBody>
      </p:sp>
      <p:sp>
        <p:nvSpPr>
          <p:cNvPr id="3" name="Content Placeholder 2"/>
          <p:cNvSpPr>
            <a:spLocks noGrp="1"/>
          </p:cNvSpPr>
          <p:nvPr>
            <p:ph idx="1"/>
          </p:nvPr>
        </p:nvSpPr>
        <p:spPr>
          <a:xfrm>
            <a:off x="1295401" y="2556932"/>
            <a:ext cx="9601196" cy="3580632"/>
          </a:xfrm>
        </p:spPr>
        <p:txBody>
          <a:bodyPr>
            <a:noAutofit/>
          </a:bodyPr>
          <a:lstStyle/>
          <a:p>
            <a:r>
              <a:rPr lang="en-US" sz="3000" dirty="0"/>
              <a:t>A theoretical location that has neither width, height, nor depth.</a:t>
            </a:r>
          </a:p>
          <a:p>
            <a:r>
              <a:rPr lang="en-US" sz="3000" dirty="0"/>
              <a:t>Describes exact location in space.</a:t>
            </a:r>
          </a:p>
          <a:p>
            <a:r>
              <a:rPr lang="en-US" sz="3000" dirty="0"/>
              <a:t>A point is represented in technical drawing as a </a:t>
            </a:r>
            <a:r>
              <a:rPr lang="en-US" sz="3000" b="1" dirty="0">
                <a:solidFill>
                  <a:srgbClr val="FF0000"/>
                </a:solidFill>
              </a:rPr>
              <a:t>small cross made of dashes </a:t>
            </a:r>
            <a:r>
              <a:rPr lang="en-US" sz="3000" dirty="0"/>
              <a:t>that are approximately 3 mm long.</a:t>
            </a:r>
          </a:p>
          <a:p>
            <a:pPr marL="0" indent="0" algn="ctr">
              <a:buNone/>
            </a:pPr>
            <a:r>
              <a:rPr lang="en-US" sz="3000" b="1" dirty="0">
                <a:solidFill>
                  <a:schemeClr val="tx1"/>
                </a:solidFill>
              </a:rPr>
              <a:t>+</a:t>
            </a:r>
            <a:r>
              <a:rPr lang="en-US" sz="3000" dirty="0"/>
              <a:t> </a:t>
            </a:r>
          </a:p>
        </p:txBody>
      </p:sp>
    </p:spTree>
    <p:extLst>
      <p:ext uri="{BB962C8B-B14F-4D97-AF65-F5344CB8AC3E}">
        <p14:creationId xmlns:p14="http://schemas.microsoft.com/office/powerpoint/2010/main" val="34298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0136" y="5452086"/>
            <a:ext cx="7439488" cy="887767"/>
          </a:xfrm>
        </p:spPr>
        <p:txBody>
          <a:bodyPr/>
          <a:lstStyle/>
          <a:p>
            <a:pPr marL="0" indent="0" algn="ctr">
              <a:buNone/>
            </a:pPr>
            <a:r>
              <a:rPr lang="en-US" dirty="0"/>
              <a:t>A point is used to mark the locations of centers and loci, the intersection ends, middle of entities.</a:t>
            </a:r>
          </a:p>
        </p:txBody>
      </p:sp>
      <p:pic>
        <p:nvPicPr>
          <p:cNvPr id="4" name="Picture 3"/>
          <p:cNvPicPr>
            <a:picLocks noChangeAspect="1"/>
          </p:cNvPicPr>
          <p:nvPr/>
        </p:nvPicPr>
        <p:blipFill>
          <a:blip r:embed="rId2"/>
          <a:stretch>
            <a:fillRect/>
          </a:stretch>
        </p:blipFill>
        <p:spPr>
          <a:xfrm>
            <a:off x="1228402" y="81288"/>
            <a:ext cx="10042956" cy="5370798"/>
          </a:xfrm>
          <a:prstGeom prst="rect">
            <a:avLst/>
          </a:prstGeom>
        </p:spPr>
      </p:pic>
    </p:spTree>
    <p:extLst>
      <p:ext uri="{BB962C8B-B14F-4D97-AF65-F5344CB8AC3E}">
        <p14:creationId xmlns:p14="http://schemas.microsoft.com/office/powerpoint/2010/main" val="411975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6924"/>
            <a:ext cx="9601196" cy="784525"/>
          </a:xfrm>
        </p:spPr>
        <p:txBody>
          <a:bodyPr/>
          <a:lstStyle/>
          <a:p>
            <a:r>
              <a:rPr lang="en-US" dirty="0"/>
              <a:t>Line</a:t>
            </a:r>
          </a:p>
        </p:txBody>
      </p:sp>
      <p:sp>
        <p:nvSpPr>
          <p:cNvPr id="3" name="Content Placeholder 2"/>
          <p:cNvSpPr>
            <a:spLocks noGrp="1"/>
          </p:cNvSpPr>
          <p:nvPr>
            <p:ph idx="1"/>
          </p:nvPr>
        </p:nvSpPr>
        <p:spPr>
          <a:xfrm>
            <a:off x="1295401" y="2556932"/>
            <a:ext cx="9601196" cy="3621926"/>
          </a:xfrm>
        </p:spPr>
        <p:txBody>
          <a:bodyPr>
            <a:normAutofit/>
          </a:bodyPr>
          <a:lstStyle/>
          <a:p>
            <a:r>
              <a:rPr lang="en-US" sz="2800" dirty="0"/>
              <a:t>A geometric primitive that has length and direction, but no thickness.</a:t>
            </a:r>
          </a:p>
          <a:p>
            <a:r>
              <a:rPr lang="en-US" sz="2800" dirty="0"/>
              <a:t>It may be straight, curved or a combination of these.</a:t>
            </a:r>
          </a:p>
          <a:p>
            <a:r>
              <a:rPr lang="en-US" sz="2800" dirty="0"/>
              <a:t>Lines also have important relationship or conditions, such as parallel, intersecting, and tangent.</a:t>
            </a:r>
          </a:p>
          <a:p>
            <a:r>
              <a:rPr lang="en-US" sz="2800" dirty="0"/>
              <a:t>Lines – specific length and non-specific length.</a:t>
            </a:r>
          </a:p>
        </p:txBody>
      </p:sp>
    </p:spTree>
    <p:extLst>
      <p:ext uri="{BB962C8B-B14F-4D97-AF65-F5344CB8AC3E}">
        <p14:creationId xmlns:p14="http://schemas.microsoft.com/office/powerpoint/2010/main" val="206821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5628443"/>
            <a:ext cx="9601196" cy="594804"/>
          </a:xfrm>
        </p:spPr>
        <p:txBody>
          <a:bodyPr>
            <a:normAutofit/>
          </a:bodyPr>
          <a:lstStyle/>
          <a:p>
            <a:pPr marL="0" indent="0" algn="ctr">
              <a:buNone/>
            </a:pPr>
            <a:r>
              <a:rPr lang="en-US" sz="2800" b="1" dirty="0">
                <a:solidFill>
                  <a:srgbClr val="7030A0"/>
                </a:solidFill>
              </a:rPr>
              <a:t>Relationship of one line to another line or arc</a:t>
            </a:r>
          </a:p>
        </p:txBody>
      </p:sp>
      <p:pic>
        <p:nvPicPr>
          <p:cNvPr id="4" name="Picture 3"/>
          <p:cNvPicPr>
            <a:picLocks noChangeAspect="1"/>
          </p:cNvPicPr>
          <p:nvPr/>
        </p:nvPicPr>
        <p:blipFill>
          <a:blip r:embed="rId2"/>
          <a:stretch>
            <a:fillRect/>
          </a:stretch>
        </p:blipFill>
        <p:spPr>
          <a:xfrm>
            <a:off x="2630632" y="237873"/>
            <a:ext cx="6930733" cy="5390570"/>
          </a:xfrm>
          <a:prstGeom prst="rect">
            <a:avLst/>
          </a:prstGeom>
        </p:spPr>
      </p:pic>
    </p:spTree>
    <p:extLst>
      <p:ext uri="{BB962C8B-B14F-4D97-AF65-F5344CB8AC3E}">
        <p14:creationId xmlns:p14="http://schemas.microsoft.com/office/powerpoint/2010/main" val="223539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80292"/>
            <a:ext cx="9601196" cy="624726"/>
          </a:xfrm>
        </p:spPr>
        <p:txBody>
          <a:bodyPr>
            <a:normAutofit fontScale="90000"/>
          </a:bodyPr>
          <a:lstStyle/>
          <a:p>
            <a:r>
              <a:rPr lang="en-US" dirty="0"/>
              <a:t>Bisecting a line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52611" y="1305018"/>
            <a:ext cx="8486775" cy="5495925"/>
          </a:xfrm>
          <a:prstGeom prst="rect">
            <a:avLst/>
          </a:prstGeom>
        </p:spPr>
      </p:pic>
    </p:spTree>
    <p:extLst>
      <p:ext uri="{BB962C8B-B14F-4D97-AF65-F5344CB8AC3E}">
        <p14:creationId xmlns:p14="http://schemas.microsoft.com/office/powerpoint/2010/main" val="311269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Lines??????</a:t>
            </a:r>
          </a:p>
        </p:txBody>
      </p:sp>
    </p:spTree>
    <p:extLst>
      <p:ext uri="{BB962C8B-B14F-4D97-AF65-F5344CB8AC3E}">
        <p14:creationId xmlns:p14="http://schemas.microsoft.com/office/powerpoint/2010/main" val="93579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94205"/>
            <a:ext cx="9601196" cy="583431"/>
          </a:xfrm>
        </p:spPr>
        <p:txBody>
          <a:bodyPr>
            <a:normAutofit fontScale="90000"/>
          </a:bodyPr>
          <a:lstStyle/>
          <a:p>
            <a:r>
              <a:rPr lang="en-US" dirty="0"/>
              <a:t>Bisect an Arc</a:t>
            </a:r>
          </a:p>
        </p:txBody>
      </p:sp>
      <p:pic>
        <p:nvPicPr>
          <p:cNvPr id="4"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7184" y="1740044"/>
            <a:ext cx="4770218" cy="4563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440873" y="2454856"/>
            <a:ext cx="4599709" cy="3416320"/>
          </a:xfrm>
          <a:prstGeom prst="rect">
            <a:avLst/>
          </a:prstGeom>
        </p:spPr>
        <p:txBody>
          <a:bodyPr wrap="square">
            <a:spAutoFit/>
          </a:bodyPr>
          <a:lstStyle/>
          <a:p>
            <a:pPr marL="342900" indent="-342900">
              <a:buFont typeface="Arial" panose="020B0604020202020204" pitchFamily="34" charset="0"/>
              <a:buChar char="•"/>
            </a:pPr>
            <a:r>
              <a:rPr lang="en-US" sz="2400" dirty="0"/>
              <a:t>An arc is  a curved line and is bisected using the same steps.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Imagine a line between the end points of the arc.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Bisect the imagined line as you did to complete the perpendicular bisect</a:t>
            </a:r>
          </a:p>
        </p:txBody>
      </p:sp>
    </p:spTree>
    <p:extLst>
      <p:ext uri="{BB962C8B-B14F-4D97-AF65-F5344CB8AC3E}">
        <p14:creationId xmlns:p14="http://schemas.microsoft.com/office/powerpoint/2010/main" val="296554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63477"/>
            <a:ext cx="9601196" cy="514159"/>
          </a:xfrm>
        </p:spPr>
        <p:txBody>
          <a:bodyPr>
            <a:normAutofit fontScale="90000"/>
          </a:bodyPr>
          <a:lstStyle/>
          <a:p>
            <a:r>
              <a:rPr lang="en-US" dirty="0"/>
              <a:t>Bisect Angle</a:t>
            </a:r>
          </a:p>
        </p:txBody>
      </p:sp>
      <p:sp>
        <p:nvSpPr>
          <p:cNvPr id="3" name="Content Placeholder 2"/>
          <p:cNvSpPr>
            <a:spLocks noGrp="1"/>
          </p:cNvSpPr>
          <p:nvPr>
            <p:ph idx="1"/>
          </p:nvPr>
        </p:nvSpPr>
        <p:spPr>
          <a:xfrm>
            <a:off x="1295401" y="1296168"/>
            <a:ext cx="6102926" cy="5464849"/>
          </a:xfrm>
        </p:spPr>
        <p:txBody>
          <a:bodyPr/>
          <a:lstStyle/>
          <a:p>
            <a:r>
              <a:rPr lang="en-US" dirty="0"/>
              <a:t>Place the compass point on the Vertex (Q) and adjust to a width approximately half the length of 1 leg of the angle.</a:t>
            </a:r>
          </a:p>
          <a:p>
            <a:r>
              <a:rPr lang="en-US" altLang="en-US" dirty="0"/>
              <a:t>Draw an arc across each leg of the angle.</a:t>
            </a:r>
          </a:p>
          <a:p>
            <a:r>
              <a:rPr lang="en-US" dirty="0"/>
              <a:t>Move the compass point to the intersection of one of the legs and arc.</a:t>
            </a:r>
          </a:p>
          <a:p>
            <a:r>
              <a:rPr lang="en-US" altLang="en-US" dirty="0"/>
              <a:t>Draw an arc in the interior of the angle.</a:t>
            </a:r>
          </a:p>
          <a:p>
            <a:r>
              <a:rPr lang="en-US" altLang="en-US" dirty="0"/>
              <a:t>Without changing the radius of the compass do the same on the other leg of the angle so the arcs intersect</a:t>
            </a:r>
          </a:p>
          <a:p>
            <a:r>
              <a:rPr lang="en-US" altLang="en-US" dirty="0"/>
              <a:t>Using a straight edge connect the vertex and intersection of the two arcs.</a:t>
            </a:r>
          </a:p>
          <a:p>
            <a:endParaRPr lang="en-US" dirty="0"/>
          </a:p>
          <a:p>
            <a:endParaRPr lang="en-US"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666" y="663477"/>
            <a:ext cx="3705225"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666" y="1147956"/>
            <a:ext cx="3722899" cy="22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128" y="1837842"/>
            <a:ext cx="36576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019" y="2724535"/>
            <a:ext cx="388620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4356" y="3302194"/>
            <a:ext cx="381952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3843" y="4098779"/>
            <a:ext cx="4400550"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68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childTnLst>
                          </p:cTn>
                        </p:par>
                        <p:par>
                          <p:cTn id="20" fill="hold">
                            <p:stCondLst>
                              <p:cond delay="500"/>
                            </p:stCondLst>
                            <p:childTnLst>
                              <p:par>
                                <p:cTn id="21" presetID="16" presetClass="entr" presetSubtype="2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p:cTn id="3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3">
                                            <p:txEl>
                                              <p:pRg st="3" end="3"/>
                                            </p:txEl>
                                          </p:spTgt>
                                        </p:tgtEl>
                                      </p:cBhvr>
                                    </p:animEffect>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p:cTn id="5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53" dur="500"/>
                                        <p:tgtEl>
                                          <p:spTgt spid="3">
                                            <p:txEl>
                                              <p:pRg st="4" end="4"/>
                                            </p:txEl>
                                          </p:spTgt>
                                        </p:tgtEl>
                                      </p:cBhvr>
                                    </p:animEffec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randombar(horizontal)">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 calcmode="lin" valueType="num">
                                      <p:cBhvr>
                                        <p:cTn id="6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64" dur="500"/>
                                        <p:tgtEl>
                                          <p:spTgt spid="3">
                                            <p:txEl>
                                              <p:pRg st="5" end="5"/>
                                            </p:txEl>
                                          </p:spTgt>
                                        </p:tgtEl>
                                      </p:cBhvr>
                                    </p:animEffect>
                                  </p:childTnLst>
                                </p:cTn>
                              </p:par>
                            </p:childTnLst>
                          </p:cTn>
                        </p:par>
                        <p:par>
                          <p:cTn id="65" fill="hold">
                            <p:stCondLst>
                              <p:cond delay="500"/>
                            </p:stCondLst>
                            <p:childTnLst>
                              <p:par>
                                <p:cTn id="66" presetID="53" presetClass="entr" presetSubtype="16"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fltVal val="0"/>
                                          </p:val>
                                        </p:tav>
                                        <p:tav tm="100000">
                                          <p:val>
                                            <p:strVal val="#ppt_h"/>
                                          </p:val>
                                        </p:tav>
                                      </p:tavLst>
                                    </p:anim>
                                    <p:animEffect transition="in" filter="fade">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Geometric Constructions</a:t>
            </a:r>
            <a:endParaRPr lang="en-US" dirty="0"/>
          </a:p>
        </p:txBody>
      </p:sp>
      <p:sp>
        <p:nvSpPr>
          <p:cNvPr id="3" name="Content Placeholder 2"/>
          <p:cNvSpPr>
            <a:spLocks noGrp="1"/>
          </p:cNvSpPr>
          <p:nvPr>
            <p:ph idx="1"/>
          </p:nvPr>
        </p:nvSpPr>
        <p:spPr/>
        <p:txBody>
          <a:bodyPr>
            <a:normAutofit/>
          </a:bodyPr>
          <a:lstStyle/>
          <a:p>
            <a:r>
              <a:rPr lang="en-US" sz="3200" dirty="0"/>
              <a:t>Construction of primitive geometric forms (points, lines and planes etc.) that serve as the building blocks for more complicated geometric shapes.</a:t>
            </a:r>
          </a:p>
          <a:p>
            <a:r>
              <a:rPr lang="en-US" sz="3200" dirty="0"/>
              <a:t>Defining the position of the object in space.</a:t>
            </a:r>
          </a:p>
        </p:txBody>
      </p:sp>
    </p:spTree>
    <p:extLst>
      <p:ext uri="{BB962C8B-B14F-4D97-AF65-F5344CB8AC3E}">
        <p14:creationId xmlns:p14="http://schemas.microsoft.com/office/powerpoint/2010/main" val="64751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44781"/>
            <a:ext cx="9601196" cy="704625"/>
          </a:xfrm>
        </p:spPr>
        <p:txBody>
          <a:bodyPr>
            <a:normAutofit fontScale="90000"/>
          </a:bodyPr>
          <a:lstStyle/>
          <a:p>
            <a:r>
              <a:rPr lang="en-US" dirty="0"/>
              <a:t>Dividing a line into equal parts</a:t>
            </a:r>
          </a:p>
        </p:txBody>
      </p:sp>
      <p:sp>
        <p:nvSpPr>
          <p:cNvPr id="3" name="Content Placeholder 2"/>
          <p:cNvSpPr>
            <a:spLocks noGrp="1"/>
          </p:cNvSpPr>
          <p:nvPr>
            <p:ph idx="1"/>
          </p:nvPr>
        </p:nvSpPr>
        <p:spPr>
          <a:xfrm>
            <a:off x="1295401" y="3302656"/>
            <a:ext cx="9601196" cy="3318936"/>
          </a:xfrm>
        </p:spPr>
        <p:txBody>
          <a:bodyPr>
            <a:normAutofit fontScale="92500"/>
          </a:bodyPr>
          <a:lstStyle/>
          <a:p>
            <a:pPr marL="0" indent="0">
              <a:buNone/>
            </a:pPr>
            <a:r>
              <a:rPr lang="en-US" dirty="0"/>
              <a:t>Steps:</a:t>
            </a:r>
          </a:p>
          <a:p>
            <a:pPr marL="457200" indent="-457200">
              <a:buFont typeface="+mj-lt"/>
              <a:buAutoNum type="arabicPeriod"/>
            </a:pPr>
            <a:r>
              <a:rPr lang="en-US" dirty="0"/>
              <a:t>Draw a line MO at any convenient angle (preferably an acute angle) from point M.</a:t>
            </a:r>
          </a:p>
          <a:p>
            <a:pPr marL="457200" indent="-457200">
              <a:buFont typeface="+mj-lt"/>
              <a:buAutoNum type="arabicPeriod"/>
            </a:pPr>
            <a:r>
              <a:rPr lang="en-US" dirty="0"/>
              <a:t>From M and along MO, cut off with a divider equal divisions (say three) of any convenient length.</a:t>
            </a:r>
          </a:p>
          <a:p>
            <a:pPr marL="457200" indent="-457200">
              <a:buFont typeface="+mj-lt"/>
              <a:buAutoNum type="arabicPeriod"/>
            </a:pPr>
            <a:r>
              <a:rPr lang="en-US" dirty="0"/>
              <a:t>Draw a line joining ON.</a:t>
            </a:r>
          </a:p>
          <a:p>
            <a:pPr marL="457200" indent="-457200">
              <a:buFont typeface="+mj-lt"/>
              <a:buAutoNum type="arabicPeriod"/>
            </a:pPr>
            <a:r>
              <a:rPr lang="en-US" dirty="0"/>
              <a:t>Draw lines parallel to ON through the remaining points on line MO. The intersection of these lines with line MN will divide the line into (three) equal parts.</a:t>
            </a:r>
          </a:p>
        </p:txBody>
      </p:sp>
      <p:pic>
        <p:nvPicPr>
          <p:cNvPr id="4" name="Picture 3"/>
          <p:cNvPicPr>
            <a:picLocks noChangeAspect="1"/>
          </p:cNvPicPr>
          <p:nvPr/>
        </p:nvPicPr>
        <p:blipFill>
          <a:blip r:embed="rId2"/>
          <a:stretch>
            <a:fillRect/>
          </a:stretch>
        </p:blipFill>
        <p:spPr>
          <a:xfrm>
            <a:off x="2143124" y="1483381"/>
            <a:ext cx="7905750" cy="1819275"/>
          </a:xfrm>
          <a:prstGeom prst="rect">
            <a:avLst/>
          </a:prstGeom>
        </p:spPr>
      </p:pic>
    </p:spTree>
    <p:extLst>
      <p:ext uri="{BB962C8B-B14F-4D97-AF65-F5344CB8AC3E}">
        <p14:creationId xmlns:p14="http://schemas.microsoft.com/office/powerpoint/2010/main" val="4084553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12560"/>
            <a:ext cx="9601196" cy="1673440"/>
          </a:xfrm>
        </p:spPr>
        <p:txBody>
          <a:bodyPr>
            <a:normAutofit fontScale="90000"/>
          </a:bodyPr>
          <a:lstStyle/>
          <a:p>
            <a:r>
              <a:rPr lang="en-US" dirty="0"/>
              <a:t>Planar tangent condition exists when two geometric forms meet at a single point and do not intersect</a:t>
            </a:r>
          </a:p>
        </p:txBody>
      </p:sp>
      <p:pic>
        <p:nvPicPr>
          <p:cNvPr id="4" name="Content Placeholder 3"/>
          <p:cNvPicPr>
            <a:picLocks noGrp="1" noChangeAspect="1"/>
          </p:cNvPicPr>
          <p:nvPr>
            <p:ph idx="1"/>
          </p:nvPr>
        </p:nvPicPr>
        <p:blipFill>
          <a:blip r:embed="rId2"/>
          <a:stretch>
            <a:fillRect/>
          </a:stretch>
        </p:blipFill>
        <p:spPr>
          <a:xfrm>
            <a:off x="3128559" y="2584096"/>
            <a:ext cx="5934881" cy="3317875"/>
          </a:xfrm>
          <a:prstGeom prst="rect">
            <a:avLst/>
          </a:prstGeom>
        </p:spPr>
      </p:pic>
    </p:spTree>
    <p:extLst>
      <p:ext uri="{BB962C8B-B14F-4D97-AF65-F5344CB8AC3E}">
        <p14:creationId xmlns:p14="http://schemas.microsoft.com/office/powerpoint/2010/main" val="229413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Locating tangent points on circle and arcs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011253" y="2556932"/>
            <a:ext cx="6169492" cy="2997277"/>
          </a:xfrm>
          <a:prstGeom prst="rect">
            <a:avLst/>
          </a:prstGeom>
        </p:spPr>
      </p:pic>
    </p:spTree>
    <p:extLst>
      <p:ext uri="{BB962C8B-B14F-4D97-AF65-F5344CB8AC3E}">
        <p14:creationId xmlns:p14="http://schemas.microsoft.com/office/powerpoint/2010/main" val="459137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53658"/>
            <a:ext cx="9601196" cy="606971"/>
          </a:xfrm>
        </p:spPr>
        <p:txBody>
          <a:bodyPr>
            <a:normAutofit fontScale="90000"/>
          </a:bodyPr>
          <a:lstStyle/>
          <a:p>
            <a:r>
              <a:rPr lang="en-US" sz="3600" dirty="0"/>
              <a:t>Drawing an arc tangent to a given point on the line</a:t>
            </a:r>
          </a:p>
        </p:txBody>
      </p:sp>
      <p:sp>
        <p:nvSpPr>
          <p:cNvPr id="3" name="Content Placeholder 2"/>
          <p:cNvSpPr>
            <a:spLocks noGrp="1"/>
          </p:cNvSpPr>
          <p:nvPr>
            <p:ph idx="1"/>
          </p:nvPr>
        </p:nvSpPr>
        <p:spPr>
          <a:xfrm>
            <a:off x="6241002" y="1926455"/>
            <a:ext cx="4655595" cy="4508707"/>
          </a:xfrm>
        </p:spPr>
        <p:txBody>
          <a:bodyPr>
            <a:normAutofit lnSpcReduction="10000"/>
          </a:bodyPr>
          <a:lstStyle/>
          <a:p>
            <a:pPr marL="0" indent="0">
              <a:buNone/>
            </a:pPr>
            <a:r>
              <a:rPr lang="en-US" dirty="0"/>
              <a:t>Steps</a:t>
            </a:r>
          </a:p>
          <a:p>
            <a:r>
              <a:rPr lang="en-US" dirty="0"/>
              <a:t>Given line AB and tangent point T. Construct a line perpendicular to line AB and through point T.</a:t>
            </a:r>
          </a:p>
          <a:p>
            <a:r>
              <a:rPr lang="en-US" dirty="0"/>
              <a:t>Locate the center of the arc by making the radius on the perpendicular line. Put the point of the compass at the center of the arc, set the compass for the radius of the arc, and draw the arc which will be tangent to the line through the point T.</a:t>
            </a:r>
          </a:p>
        </p:txBody>
      </p:sp>
      <p:pic>
        <p:nvPicPr>
          <p:cNvPr id="4" name="Picture 3"/>
          <p:cNvPicPr>
            <a:picLocks noChangeAspect="1"/>
          </p:cNvPicPr>
          <p:nvPr/>
        </p:nvPicPr>
        <p:blipFill>
          <a:blip r:embed="rId2"/>
          <a:stretch>
            <a:fillRect/>
          </a:stretch>
        </p:blipFill>
        <p:spPr>
          <a:xfrm>
            <a:off x="2911137" y="1260629"/>
            <a:ext cx="2998751" cy="5509334"/>
          </a:xfrm>
          <a:prstGeom prst="rect">
            <a:avLst/>
          </a:prstGeom>
        </p:spPr>
      </p:pic>
    </p:spTree>
    <p:extLst>
      <p:ext uri="{BB962C8B-B14F-4D97-AF65-F5344CB8AC3E}">
        <p14:creationId xmlns:p14="http://schemas.microsoft.com/office/powerpoint/2010/main" val="316858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62537"/>
            <a:ext cx="9601196" cy="456050"/>
          </a:xfrm>
        </p:spPr>
        <p:txBody>
          <a:bodyPr>
            <a:normAutofit fontScale="90000"/>
          </a:bodyPr>
          <a:lstStyle/>
          <a:p>
            <a:r>
              <a:rPr lang="en-US" sz="4000" dirty="0"/>
              <a:t>Drawing an arc, tangent to two lines</a:t>
            </a:r>
          </a:p>
        </p:txBody>
      </p:sp>
      <p:sp>
        <p:nvSpPr>
          <p:cNvPr id="3" name="Content Placeholder 2"/>
          <p:cNvSpPr>
            <a:spLocks noGrp="1"/>
          </p:cNvSpPr>
          <p:nvPr>
            <p:ph idx="1"/>
          </p:nvPr>
        </p:nvSpPr>
        <p:spPr>
          <a:xfrm>
            <a:off x="7501631" y="1962127"/>
            <a:ext cx="3394966" cy="4097297"/>
          </a:xfrm>
        </p:spPr>
        <p:txBody>
          <a:bodyPr>
            <a:normAutofit/>
          </a:bodyPr>
          <a:lstStyle/>
          <a:p>
            <a:pPr marL="0" indent="0">
              <a:buNone/>
            </a:pPr>
            <a:r>
              <a:rPr lang="en-US" dirty="0"/>
              <a:t>(a) At right angle</a:t>
            </a:r>
          </a:p>
          <a:p>
            <a:pPr marL="0" indent="0">
              <a:buNone/>
            </a:pPr>
            <a:endParaRPr lang="en-US" dirty="0"/>
          </a:p>
          <a:p>
            <a:pPr marL="0" indent="0">
              <a:buNone/>
            </a:pPr>
            <a:endParaRPr lang="en-US" dirty="0"/>
          </a:p>
          <a:p>
            <a:pPr marL="0" indent="0">
              <a:buNone/>
            </a:pPr>
            <a:r>
              <a:rPr lang="en-US" dirty="0"/>
              <a:t>(b) At acute angle</a:t>
            </a:r>
          </a:p>
          <a:p>
            <a:pPr marL="0" indent="0">
              <a:buNone/>
            </a:pPr>
            <a:endParaRPr lang="en-US" dirty="0"/>
          </a:p>
          <a:p>
            <a:pPr marL="0" indent="0">
              <a:buNone/>
            </a:pPr>
            <a:endParaRPr lang="en-US" dirty="0"/>
          </a:p>
          <a:p>
            <a:pPr marL="0" indent="0">
              <a:buNone/>
            </a:pPr>
            <a:r>
              <a:rPr lang="en-US" dirty="0"/>
              <a:t>(c) At obtuse angle</a:t>
            </a:r>
          </a:p>
        </p:txBody>
      </p:sp>
      <p:pic>
        <p:nvPicPr>
          <p:cNvPr id="4" name="Picture 3"/>
          <p:cNvPicPr>
            <a:picLocks noChangeAspect="1"/>
          </p:cNvPicPr>
          <p:nvPr/>
        </p:nvPicPr>
        <p:blipFill>
          <a:blip r:embed="rId2"/>
          <a:stretch>
            <a:fillRect/>
          </a:stretch>
        </p:blipFill>
        <p:spPr>
          <a:xfrm>
            <a:off x="1295401" y="1763836"/>
            <a:ext cx="5991225" cy="1323975"/>
          </a:xfrm>
          <a:prstGeom prst="rect">
            <a:avLst/>
          </a:prstGeom>
        </p:spPr>
      </p:pic>
      <p:pic>
        <p:nvPicPr>
          <p:cNvPr id="5" name="Picture 4"/>
          <p:cNvPicPr>
            <a:picLocks noChangeAspect="1"/>
          </p:cNvPicPr>
          <p:nvPr/>
        </p:nvPicPr>
        <p:blipFill>
          <a:blip r:embed="rId3"/>
          <a:stretch>
            <a:fillRect/>
          </a:stretch>
        </p:blipFill>
        <p:spPr>
          <a:xfrm>
            <a:off x="1271588" y="3240118"/>
            <a:ext cx="6038850" cy="1247775"/>
          </a:xfrm>
          <a:prstGeom prst="rect">
            <a:avLst/>
          </a:prstGeom>
        </p:spPr>
      </p:pic>
      <p:pic>
        <p:nvPicPr>
          <p:cNvPr id="6" name="Picture 5"/>
          <p:cNvPicPr>
            <a:picLocks noChangeAspect="1"/>
          </p:cNvPicPr>
          <p:nvPr/>
        </p:nvPicPr>
        <p:blipFill>
          <a:blip r:embed="rId4"/>
          <a:stretch>
            <a:fillRect/>
          </a:stretch>
        </p:blipFill>
        <p:spPr>
          <a:xfrm>
            <a:off x="1323975" y="4640200"/>
            <a:ext cx="5934075" cy="1419225"/>
          </a:xfrm>
          <a:prstGeom prst="rect">
            <a:avLst/>
          </a:prstGeom>
        </p:spPr>
      </p:pic>
    </p:spTree>
    <p:extLst>
      <p:ext uri="{BB962C8B-B14F-4D97-AF65-F5344CB8AC3E}">
        <p14:creationId xmlns:p14="http://schemas.microsoft.com/office/powerpoint/2010/main" val="10667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par>
                          <p:cTn id="19" fill="hold">
                            <p:stCondLst>
                              <p:cond delay="500"/>
                            </p:stCondLst>
                            <p:childTnLst>
                              <p:par>
                                <p:cTn id="20" presetID="14"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par>
                          <p:cTn id="28" fill="hold">
                            <p:stCondLst>
                              <p:cond delay="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0780"/>
            <a:ext cx="9601196" cy="521352"/>
          </a:xfrm>
        </p:spPr>
        <p:txBody>
          <a:bodyPr>
            <a:normAutofit fontScale="90000"/>
          </a:bodyPr>
          <a:lstStyle/>
          <a:p>
            <a:r>
              <a:rPr lang="en-US" sz="3200" dirty="0"/>
              <a:t>Construction of Regular Polygon of given length AB</a:t>
            </a:r>
          </a:p>
        </p:txBody>
      </p:sp>
      <p:sp>
        <p:nvSpPr>
          <p:cNvPr id="3" name="Content Placeholder 2"/>
          <p:cNvSpPr>
            <a:spLocks noGrp="1"/>
          </p:cNvSpPr>
          <p:nvPr>
            <p:ph idx="1"/>
          </p:nvPr>
        </p:nvSpPr>
        <p:spPr>
          <a:xfrm>
            <a:off x="6497514" y="1222132"/>
            <a:ext cx="5090747" cy="5521568"/>
          </a:xfrm>
        </p:spPr>
        <p:txBody>
          <a:bodyPr>
            <a:normAutofit/>
          </a:bodyPr>
          <a:lstStyle/>
          <a:p>
            <a:r>
              <a:rPr lang="en-US" sz="2000" dirty="0"/>
              <a:t>Draw a line of length AB. With A as </a:t>
            </a:r>
            <a:r>
              <a:rPr lang="en-US" sz="2000" dirty="0" err="1"/>
              <a:t>centre</a:t>
            </a:r>
            <a:r>
              <a:rPr lang="en-US" sz="2000" dirty="0"/>
              <a:t> and radius AB, draw a semicircle</a:t>
            </a:r>
          </a:p>
          <a:p>
            <a:r>
              <a:rPr lang="en-US" sz="2000" dirty="0"/>
              <a:t>With the divider, divide the semicircle into the number of sides of </a:t>
            </a:r>
            <a:r>
              <a:rPr lang="en-US" sz="2000"/>
              <a:t>the polygon????????</a:t>
            </a:r>
            <a:endParaRPr lang="en-US" sz="2000" dirty="0"/>
          </a:p>
          <a:p>
            <a:r>
              <a:rPr lang="en-US" sz="2000" dirty="0"/>
              <a:t>Draw a line joining A with the second division-point 2</a:t>
            </a:r>
          </a:p>
          <a:p>
            <a:r>
              <a:rPr lang="en-US" sz="2000" dirty="0"/>
              <a:t>The perpendicular bisectors of A2 and AB meet at O. Draw a circle with </a:t>
            </a:r>
            <a:r>
              <a:rPr lang="en-US" sz="2000" dirty="0" err="1"/>
              <a:t>centre</a:t>
            </a:r>
            <a:r>
              <a:rPr lang="en-US" sz="2000" dirty="0"/>
              <a:t> O and radius OA. With length A2, mark points F, E, D &amp; C on the circumferences starting from 2 (Inscribe circle method)</a:t>
            </a:r>
          </a:p>
          <a:p>
            <a:r>
              <a:rPr lang="en-US" sz="2000" dirty="0"/>
              <a:t>With </a:t>
            </a:r>
            <a:r>
              <a:rPr lang="en-US" sz="2000" dirty="0" err="1"/>
              <a:t>centre</a:t>
            </a:r>
            <a:r>
              <a:rPr lang="en-US" sz="2000" dirty="0"/>
              <a:t> B and radius AB draw an arc cutting the line A6 produced at C. Repeat this for other points D, E &amp; F (Arc method)</a:t>
            </a:r>
          </a:p>
        </p:txBody>
      </p:sp>
      <p:pic>
        <p:nvPicPr>
          <p:cNvPr id="4" name="Picture 3"/>
          <p:cNvPicPr>
            <a:picLocks noChangeAspect="1"/>
          </p:cNvPicPr>
          <p:nvPr/>
        </p:nvPicPr>
        <p:blipFill>
          <a:blip r:embed="rId2"/>
          <a:stretch>
            <a:fillRect/>
          </a:stretch>
        </p:blipFill>
        <p:spPr>
          <a:xfrm>
            <a:off x="643670" y="2556932"/>
            <a:ext cx="5853845" cy="3068372"/>
          </a:xfrm>
          <a:prstGeom prst="rect">
            <a:avLst/>
          </a:prstGeom>
        </p:spPr>
      </p:pic>
    </p:spTree>
    <p:extLst>
      <p:ext uri="{BB962C8B-B14F-4D97-AF65-F5344CB8AC3E}">
        <p14:creationId xmlns:p14="http://schemas.microsoft.com/office/powerpoint/2010/main" val="378715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419" y="608060"/>
            <a:ext cx="9601196" cy="624996"/>
          </a:xfrm>
        </p:spPr>
        <p:txBody>
          <a:bodyPr>
            <a:noAutofit/>
          </a:bodyPr>
          <a:lstStyle/>
          <a:p>
            <a:pPr algn="l"/>
            <a:r>
              <a:rPr lang="en-US" sz="3200" dirty="0"/>
              <a:t>General method of drawing any polygon</a:t>
            </a:r>
          </a:p>
        </p:txBody>
      </p:sp>
      <p:sp>
        <p:nvSpPr>
          <p:cNvPr id="3" name="Content Placeholder 2"/>
          <p:cNvSpPr>
            <a:spLocks noGrp="1"/>
          </p:cNvSpPr>
          <p:nvPr>
            <p:ph idx="1"/>
          </p:nvPr>
        </p:nvSpPr>
        <p:spPr>
          <a:xfrm>
            <a:off x="817419" y="1440881"/>
            <a:ext cx="5694218" cy="5472544"/>
          </a:xfrm>
        </p:spPr>
        <p:txBody>
          <a:bodyPr>
            <a:normAutofit fontScale="92500"/>
          </a:bodyPr>
          <a:lstStyle/>
          <a:p>
            <a:pPr marL="457200" indent="-457200">
              <a:buFont typeface="+mj-lt"/>
              <a:buAutoNum type="arabicPeriod"/>
            </a:pPr>
            <a:r>
              <a:rPr lang="en-US" dirty="0"/>
              <a:t>Draw AB = given length of polygon</a:t>
            </a:r>
          </a:p>
          <a:p>
            <a:pPr marL="457200" indent="-457200">
              <a:buFont typeface="+mj-lt"/>
              <a:buAutoNum type="arabicPeriod"/>
            </a:pPr>
            <a:r>
              <a:rPr lang="en-US" dirty="0"/>
              <a:t>At B, Draw BP perpendicular &amp; = AB</a:t>
            </a:r>
          </a:p>
          <a:p>
            <a:pPr marL="457200" indent="-457200">
              <a:buFont typeface="+mj-lt"/>
              <a:buAutoNum type="arabicPeriod"/>
            </a:pPr>
            <a:r>
              <a:rPr lang="en-US" dirty="0"/>
              <a:t>Draw Straight line AP</a:t>
            </a:r>
          </a:p>
          <a:p>
            <a:pPr marL="457200" indent="-457200">
              <a:buFont typeface="+mj-lt"/>
              <a:buAutoNum type="arabicPeriod"/>
            </a:pPr>
            <a:r>
              <a:rPr lang="en-US" dirty="0"/>
              <a:t>With center B and radius AB, draw arc AP.</a:t>
            </a:r>
          </a:p>
          <a:p>
            <a:pPr marL="457200" indent="-457200">
              <a:buFont typeface="+mj-lt"/>
              <a:buAutoNum type="arabicPeriod"/>
            </a:pPr>
            <a:r>
              <a:rPr lang="en-US" dirty="0"/>
              <a:t>The perpendicular bisector of AB meets </a:t>
            </a:r>
            <a:r>
              <a:rPr lang="en-US" dirty="0" err="1"/>
              <a:t>st.</a:t>
            </a:r>
            <a:r>
              <a:rPr lang="en-US" dirty="0"/>
              <a:t> line AP and arc AP in 4 and 6 respectively.</a:t>
            </a:r>
          </a:p>
          <a:p>
            <a:pPr marL="457200" indent="-457200">
              <a:buFont typeface="+mj-lt"/>
              <a:buAutoNum type="arabicPeriod"/>
            </a:pPr>
            <a:r>
              <a:rPr lang="en-US" dirty="0"/>
              <a:t>Draw circles with centers as 4, 5,&amp;6 and radii as 4B, 5B, &amp; 6B and inscribe a square, pentagon, &amp; hexagon in the respective circles.</a:t>
            </a:r>
          </a:p>
          <a:p>
            <a:pPr marL="457200" indent="-457200">
              <a:buFont typeface="+mj-lt"/>
              <a:buAutoNum type="arabicPeriod"/>
            </a:pPr>
            <a:r>
              <a:rPr lang="en-US" dirty="0"/>
              <a:t>Mark point 7, 8, </a:t>
            </a:r>
            <a:r>
              <a:rPr lang="en-US" dirty="0" err="1"/>
              <a:t>etc</a:t>
            </a:r>
            <a:r>
              <a:rPr lang="en-US" dirty="0"/>
              <a:t> with 6-7,7-8,etc. = 4-5 to get the centers of circles of heptagon and octagon, etc.</a:t>
            </a:r>
          </a:p>
        </p:txBody>
      </p:sp>
      <p:pic>
        <p:nvPicPr>
          <p:cNvPr id="4" name="Picture 3"/>
          <p:cNvPicPr>
            <a:picLocks noChangeAspect="1"/>
          </p:cNvPicPr>
          <p:nvPr/>
        </p:nvPicPr>
        <p:blipFill rotWithShape="1">
          <a:blip r:embed="rId2"/>
          <a:srcRect l="775"/>
          <a:stretch/>
        </p:blipFill>
        <p:spPr>
          <a:xfrm>
            <a:off x="7439890" y="0"/>
            <a:ext cx="3380509" cy="6841427"/>
          </a:xfrm>
          <a:prstGeom prst="rect">
            <a:avLst/>
          </a:prstGeom>
        </p:spPr>
      </p:pic>
    </p:spTree>
    <p:extLst>
      <p:ext uri="{BB962C8B-B14F-4D97-AF65-F5344CB8AC3E}">
        <p14:creationId xmlns:p14="http://schemas.microsoft.com/office/powerpoint/2010/main" val="63125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80351"/>
            <a:ext cx="9601196" cy="583432"/>
          </a:xfrm>
        </p:spPr>
        <p:txBody>
          <a:bodyPr>
            <a:normAutofit fontScale="90000"/>
          </a:bodyPr>
          <a:lstStyle/>
          <a:p>
            <a:r>
              <a:rPr lang="en-US" sz="3600" dirty="0"/>
              <a:t>Inscribe a circle inside a regular polygon</a:t>
            </a:r>
          </a:p>
        </p:txBody>
      </p:sp>
      <p:sp>
        <p:nvSpPr>
          <p:cNvPr id="3" name="Content Placeholder 2"/>
          <p:cNvSpPr>
            <a:spLocks noGrp="1"/>
          </p:cNvSpPr>
          <p:nvPr>
            <p:ph idx="1"/>
          </p:nvPr>
        </p:nvSpPr>
        <p:spPr>
          <a:xfrm>
            <a:off x="1295401" y="2556932"/>
            <a:ext cx="4038599" cy="3318936"/>
          </a:xfrm>
        </p:spPr>
        <p:txBody>
          <a:bodyPr>
            <a:normAutofit fontScale="92500"/>
          </a:bodyPr>
          <a:lstStyle/>
          <a:p>
            <a:r>
              <a:rPr lang="en-US" dirty="0"/>
              <a:t>Bisect any two adjacent internal angles of the polygon.</a:t>
            </a:r>
          </a:p>
          <a:p>
            <a:r>
              <a:rPr lang="en-US" dirty="0"/>
              <a:t>From the intersection of these lines, draw a perpendicular to any one side of the polygon (say OP).</a:t>
            </a:r>
          </a:p>
          <a:p>
            <a:r>
              <a:rPr lang="en-US" dirty="0"/>
              <a:t>With OP as radius, draw the circle with O as center.</a:t>
            </a:r>
          </a:p>
        </p:txBody>
      </p:sp>
      <p:pic>
        <p:nvPicPr>
          <p:cNvPr id="4" name="Picture 3"/>
          <p:cNvPicPr>
            <a:picLocks noChangeAspect="1"/>
          </p:cNvPicPr>
          <p:nvPr/>
        </p:nvPicPr>
        <p:blipFill>
          <a:blip r:embed="rId2"/>
          <a:stretch>
            <a:fillRect/>
          </a:stretch>
        </p:blipFill>
        <p:spPr>
          <a:xfrm>
            <a:off x="5866101" y="1399310"/>
            <a:ext cx="5030496" cy="4723596"/>
          </a:xfrm>
          <a:prstGeom prst="rect">
            <a:avLst/>
          </a:prstGeom>
        </p:spPr>
      </p:pic>
    </p:spTree>
    <p:extLst>
      <p:ext uri="{BB962C8B-B14F-4D97-AF65-F5344CB8AC3E}">
        <p14:creationId xmlns:p14="http://schemas.microsoft.com/office/powerpoint/2010/main" val="326549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8" y="634736"/>
            <a:ext cx="10986655" cy="445919"/>
          </a:xfrm>
        </p:spPr>
        <p:txBody>
          <a:bodyPr>
            <a:noAutofit/>
          </a:bodyPr>
          <a:lstStyle/>
          <a:p>
            <a:r>
              <a:rPr lang="en-US" sz="3000" dirty="0">
                <a:solidFill>
                  <a:srgbClr val="FF0000"/>
                </a:solidFill>
              </a:rPr>
              <a:t>Inscribe a regular polygon of any number of sides (say n = 5), in a circle</a:t>
            </a:r>
          </a:p>
        </p:txBody>
      </p:sp>
      <p:sp>
        <p:nvSpPr>
          <p:cNvPr id="3" name="Content Placeholder 2"/>
          <p:cNvSpPr>
            <a:spLocks noGrp="1"/>
          </p:cNvSpPr>
          <p:nvPr>
            <p:ph idx="1"/>
          </p:nvPr>
        </p:nvSpPr>
        <p:spPr>
          <a:xfrm>
            <a:off x="1143001" y="1413163"/>
            <a:ext cx="5257799" cy="5013469"/>
          </a:xfrm>
        </p:spPr>
        <p:txBody>
          <a:bodyPr>
            <a:normAutofit/>
          </a:bodyPr>
          <a:lstStyle/>
          <a:p>
            <a:r>
              <a:rPr lang="en-US" dirty="0"/>
              <a:t>Draw the circle with diameter AB.</a:t>
            </a:r>
          </a:p>
          <a:p>
            <a:r>
              <a:rPr lang="en-US" dirty="0"/>
              <a:t>Divide AB in to “n” equal parts</a:t>
            </a:r>
          </a:p>
          <a:p>
            <a:r>
              <a:rPr lang="en-US" dirty="0"/>
              <a:t>Number them.</a:t>
            </a:r>
          </a:p>
          <a:p>
            <a:r>
              <a:rPr lang="en-US" dirty="0"/>
              <a:t>With center A &amp; B and radius AB, draw arcs to intersect at P.</a:t>
            </a:r>
          </a:p>
          <a:p>
            <a:r>
              <a:rPr lang="en-US" dirty="0"/>
              <a:t>Draw line P2 and produce it to meet the circle at C.</a:t>
            </a:r>
          </a:p>
          <a:p>
            <a:r>
              <a:rPr lang="en-US" dirty="0"/>
              <a:t>AC is the length of the side of the polygon.</a:t>
            </a:r>
          </a:p>
        </p:txBody>
      </p:sp>
      <p:pic>
        <p:nvPicPr>
          <p:cNvPr id="4" name="Picture 3"/>
          <p:cNvPicPr>
            <a:picLocks noChangeAspect="1"/>
          </p:cNvPicPr>
          <p:nvPr/>
        </p:nvPicPr>
        <p:blipFill>
          <a:blip r:embed="rId2"/>
          <a:stretch>
            <a:fillRect/>
          </a:stretch>
        </p:blipFill>
        <p:spPr>
          <a:xfrm>
            <a:off x="6747163" y="1136291"/>
            <a:ext cx="4364182" cy="5567212"/>
          </a:xfrm>
          <a:prstGeom prst="rect">
            <a:avLst/>
          </a:prstGeom>
        </p:spPr>
      </p:pic>
    </p:spTree>
    <p:extLst>
      <p:ext uri="{BB962C8B-B14F-4D97-AF65-F5344CB8AC3E}">
        <p14:creationId xmlns:p14="http://schemas.microsoft.com/office/powerpoint/2010/main" val="1659289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93" y="581892"/>
            <a:ext cx="9601196" cy="2410690"/>
          </a:xfrm>
        </p:spPr>
        <p:txBody>
          <a:bodyPr>
            <a:normAutofit fontScale="90000"/>
          </a:bodyPr>
          <a:lstStyle/>
          <a:p>
            <a:r>
              <a:rPr lang="en-US" dirty="0"/>
              <a:t>Inside a regular polygon, draw the same number of equal circles as the side of the polygon, each circle touching one side of the polygon and two of the other circles</a:t>
            </a:r>
          </a:p>
        </p:txBody>
      </p:sp>
      <p:pic>
        <p:nvPicPr>
          <p:cNvPr id="4" name="Picture 3"/>
          <p:cNvPicPr>
            <a:picLocks noChangeAspect="1"/>
          </p:cNvPicPr>
          <p:nvPr/>
        </p:nvPicPr>
        <p:blipFill>
          <a:blip r:embed="rId2"/>
          <a:stretch>
            <a:fillRect/>
          </a:stretch>
        </p:blipFill>
        <p:spPr>
          <a:xfrm>
            <a:off x="6880511" y="2950497"/>
            <a:ext cx="4341670" cy="3907503"/>
          </a:xfrm>
          <a:prstGeom prst="rect">
            <a:avLst/>
          </a:prstGeom>
        </p:spPr>
      </p:pic>
      <p:sp>
        <p:nvSpPr>
          <p:cNvPr id="5" name="Content Placeholder 2"/>
          <p:cNvSpPr>
            <a:spLocks noGrp="1"/>
          </p:cNvSpPr>
          <p:nvPr>
            <p:ph idx="1"/>
          </p:nvPr>
        </p:nvSpPr>
        <p:spPr>
          <a:xfrm>
            <a:off x="2071256" y="2992582"/>
            <a:ext cx="4634344" cy="3318936"/>
          </a:xfrm>
        </p:spPr>
        <p:txBody>
          <a:bodyPr>
            <a:normAutofit/>
          </a:bodyPr>
          <a:lstStyle/>
          <a:p>
            <a:r>
              <a:rPr lang="en-US" sz="2800" dirty="0">
                <a:solidFill>
                  <a:srgbClr val="FF0000"/>
                </a:solidFill>
              </a:rPr>
              <a:t> Draw bisectors of all the angles of the polygon, meeting at O, thus dividing the polygon into the same number of triangles.</a:t>
            </a:r>
          </a:p>
          <a:p>
            <a:r>
              <a:rPr lang="en-US" sz="2800" dirty="0">
                <a:solidFill>
                  <a:srgbClr val="FF0000"/>
                </a:solidFill>
              </a:rPr>
              <a:t>In each triangle inscribe a circle.</a:t>
            </a:r>
          </a:p>
        </p:txBody>
      </p:sp>
    </p:spTree>
    <p:extLst>
      <p:ext uri="{BB962C8B-B14F-4D97-AF65-F5344CB8AC3E}">
        <p14:creationId xmlns:p14="http://schemas.microsoft.com/office/powerpoint/2010/main" val="236539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grpSp>
        <p:nvGrpSpPr>
          <p:cNvPr id="4" name="Group 7"/>
          <p:cNvGrpSpPr>
            <a:grpSpLocks/>
          </p:cNvGrpSpPr>
          <p:nvPr/>
        </p:nvGrpSpPr>
        <p:grpSpPr bwMode="auto">
          <a:xfrm>
            <a:off x="5251937" y="993448"/>
            <a:ext cx="5914294" cy="3297197"/>
            <a:chOff x="2400" y="1728"/>
            <a:chExt cx="2832" cy="1296"/>
          </a:xfrm>
        </p:grpSpPr>
        <p:sp>
          <p:nvSpPr>
            <p:cNvPr id="5" name="AutoShape 8"/>
            <p:cNvSpPr>
              <a:spLocks noChangeArrowheads="1"/>
            </p:cNvSpPr>
            <p:nvPr/>
          </p:nvSpPr>
          <p:spPr bwMode="auto">
            <a:xfrm>
              <a:off x="2400" y="1728"/>
              <a:ext cx="2832" cy="1296"/>
            </a:xfrm>
            <a:prstGeom prst="irregularSeal1">
              <a:avLst/>
            </a:prstGeom>
            <a:solidFill>
              <a:schemeClr val="accent2">
                <a:lumMod val="20000"/>
                <a:lumOff val="80000"/>
              </a:schemeClr>
            </a:solidFill>
            <a:ln w="9525">
              <a:solidFill>
                <a:schemeClr val="tx1"/>
              </a:solidFill>
              <a:miter lim="800000"/>
              <a:headEnd/>
              <a:tailEnd/>
            </a:ln>
          </p:spPr>
          <p:txBody>
            <a:bodyPr wrap="none" anchor="ctr"/>
            <a:lstStyle/>
            <a:p>
              <a:pPr>
                <a:defRPr/>
              </a:pPr>
              <a:endParaRPr lang="en-US"/>
            </a:p>
          </p:txBody>
        </p:sp>
        <p:sp>
          <p:nvSpPr>
            <p:cNvPr id="6" name="Text Box 9"/>
            <p:cNvSpPr txBox="1">
              <a:spLocks noChangeArrowheads="1"/>
            </p:cNvSpPr>
            <p:nvPr/>
          </p:nvSpPr>
          <p:spPr bwMode="auto">
            <a:xfrm>
              <a:off x="2995" y="2134"/>
              <a:ext cx="1618" cy="544"/>
            </a:xfrm>
            <a:prstGeom prst="rect">
              <a:avLst/>
            </a:prstGeom>
            <a:solidFill>
              <a:schemeClr val="accent2">
                <a:lumMod val="20000"/>
                <a:lumOff val="80000"/>
              </a:schemeClr>
            </a:solidFill>
            <a:ln w="9525">
              <a:noFill/>
              <a:miter lim="800000"/>
              <a:headEnd/>
              <a:tailEnd/>
            </a:ln>
          </p:spPr>
          <p:txBody>
            <a:bodyPr wrap="square">
              <a:spAutoFit/>
            </a:bodyPr>
            <a:lstStyle/>
            <a:p>
              <a:pPr algn="ctr">
                <a:defRPr/>
              </a:pPr>
              <a:r>
                <a:rPr lang="en-US" sz="2800" b="1" i="1" dirty="0">
                  <a:solidFill>
                    <a:schemeClr val="accent2">
                      <a:lumMod val="50000"/>
                    </a:schemeClr>
                  </a:solidFill>
                  <a:latin typeface="Bradley Hand ITC" pitchFamily="66" charset="0"/>
                </a:rPr>
                <a:t>Choice is based on symmetry of problem</a:t>
              </a:r>
            </a:p>
          </p:txBody>
        </p:sp>
      </p:grpSp>
      <p:sp>
        <p:nvSpPr>
          <p:cNvPr id="7" name="Text Box 4"/>
          <p:cNvSpPr txBox="1">
            <a:spLocks noChangeArrowheads="1"/>
          </p:cNvSpPr>
          <p:nvPr/>
        </p:nvSpPr>
        <p:spPr bwMode="auto">
          <a:xfrm>
            <a:off x="2262554" y="3385649"/>
            <a:ext cx="3254375" cy="400050"/>
          </a:xfrm>
          <a:prstGeom prst="rect">
            <a:avLst/>
          </a:prstGeom>
          <a:noFill/>
          <a:ln w="9525">
            <a:noFill/>
            <a:miter lim="800000"/>
            <a:headEnd/>
            <a:tailEnd/>
          </a:ln>
        </p:spPr>
        <p:txBody>
          <a:bodyPr wrap="none">
            <a:spAutoFit/>
          </a:bodyPr>
          <a:lstStyle/>
          <a:p>
            <a:pPr>
              <a:buFontTx/>
              <a:buChar char="•"/>
              <a:defRPr/>
            </a:pPr>
            <a:r>
              <a:rPr lang="en-US" sz="2000" dirty="0">
                <a:solidFill>
                  <a:schemeClr val="accent2">
                    <a:lumMod val="50000"/>
                  </a:schemeClr>
                </a:solidFill>
              </a:rPr>
              <a:t> </a:t>
            </a:r>
            <a:r>
              <a:rPr lang="en-US" sz="2000" b="1" i="1" dirty="0">
                <a:solidFill>
                  <a:schemeClr val="accent2">
                    <a:lumMod val="50000"/>
                  </a:schemeClr>
                </a:solidFill>
                <a:latin typeface="Bradley Hand ITC" pitchFamily="66" charset="0"/>
              </a:rPr>
              <a:t>RECTANGULAR or Cartesian</a:t>
            </a:r>
          </a:p>
        </p:txBody>
      </p:sp>
      <p:sp>
        <p:nvSpPr>
          <p:cNvPr id="8" name="Text Box 5"/>
          <p:cNvSpPr txBox="1">
            <a:spLocks noChangeArrowheads="1"/>
          </p:cNvSpPr>
          <p:nvPr/>
        </p:nvSpPr>
        <p:spPr bwMode="auto">
          <a:xfrm>
            <a:off x="2643554" y="4101611"/>
            <a:ext cx="1998663" cy="400050"/>
          </a:xfrm>
          <a:prstGeom prst="rect">
            <a:avLst/>
          </a:prstGeom>
          <a:noFill/>
          <a:ln w="9525">
            <a:noFill/>
            <a:miter lim="800000"/>
            <a:headEnd/>
            <a:tailEnd/>
          </a:ln>
        </p:spPr>
        <p:txBody>
          <a:bodyPr wrap="none">
            <a:spAutoFit/>
          </a:bodyPr>
          <a:lstStyle/>
          <a:p>
            <a:pPr>
              <a:buFontTx/>
              <a:buChar char="•"/>
              <a:defRPr/>
            </a:pPr>
            <a:r>
              <a:rPr lang="en-US" sz="2000" dirty="0">
                <a:solidFill>
                  <a:schemeClr val="accent2">
                    <a:lumMod val="50000"/>
                  </a:schemeClr>
                </a:solidFill>
              </a:rPr>
              <a:t> </a:t>
            </a:r>
            <a:r>
              <a:rPr lang="en-US" sz="2000" b="1" i="1" dirty="0">
                <a:solidFill>
                  <a:schemeClr val="accent2">
                    <a:lumMod val="50000"/>
                  </a:schemeClr>
                </a:solidFill>
                <a:latin typeface="Bradley Hand ITC" pitchFamily="66" charset="0"/>
              </a:rPr>
              <a:t>CYLINDRICAL</a:t>
            </a:r>
          </a:p>
        </p:txBody>
      </p:sp>
      <p:sp>
        <p:nvSpPr>
          <p:cNvPr id="9" name="Text Box 6"/>
          <p:cNvSpPr txBox="1">
            <a:spLocks noChangeArrowheads="1"/>
          </p:cNvSpPr>
          <p:nvPr/>
        </p:nvSpPr>
        <p:spPr bwMode="auto">
          <a:xfrm>
            <a:off x="2643554" y="4787411"/>
            <a:ext cx="1738313" cy="400050"/>
          </a:xfrm>
          <a:prstGeom prst="rect">
            <a:avLst/>
          </a:prstGeom>
          <a:noFill/>
          <a:ln w="9525">
            <a:noFill/>
            <a:miter lim="800000"/>
            <a:headEnd/>
            <a:tailEnd/>
          </a:ln>
        </p:spPr>
        <p:txBody>
          <a:bodyPr wrap="none">
            <a:spAutoFit/>
          </a:bodyPr>
          <a:lstStyle/>
          <a:p>
            <a:pPr>
              <a:buFontTx/>
              <a:buChar char="•"/>
              <a:defRPr/>
            </a:pPr>
            <a:r>
              <a:rPr lang="en-US" sz="2000" b="1" i="1" dirty="0">
                <a:solidFill>
                  <a:schemeClr val="accent2">
                    <a:lumMod val="50000"/>
                  </a:schemeClr>
                </a:solidFill>
                <a:latin typeface="Bradley Hand ITC" pitchFamily="66" charset="0"/>
              </a:rPr>
              <a:t> SPHERICAL</a:t>
            </a:r>
          </a:p>
        </p:txBody>
      </p:sp>
      <p:sp>
        <p:nvSpPr>
          <p:cNvPr id="10" name="Text Box 10"/>
          <p:cNvSpPr txBox="1">
            <a:spLocks noChangeArrowheads="1"/>
          </p:cNvSpPr>
          <p:nvPr/>
        </p:nvSpPr>
        <p:spPr bwMode="auto">
          <a:xfrm>
            <a:off x="7329365" y="4359249"/>
            <a:ext cx="1482725" cy="461962"/>
          </a:xfrm>
          <a:prstGeom prst="rect">
            <a:avLst/>
          </a:prstGeom>
          <a:noFill/>
          <a:ln w="9525">
            <a:noFill/>
            <a:miter lim="800000"/>
            <a:headEnd/>
            <a:tailEnd/>
          </a:ln>
        </p:spPr>
        <p:txBody>
          <a:bodyPr wrap="none">
            <a:spAutoFit/>
          </a:bodyPr>
          <a:lstStyle/>
          <a:p>
            <a:pPr>
              <a:defRPr/>
            </a:pPr>
            <a:r>
              <a:rPr lang="en-US" sz="2400" b="1" i="1" u="sng" dirty="0">
                <a:solidFill>
                  <a:schemeClr val="accent2">
                    <a:lumMod val="50000"/>
                  </a:schemeClr>
                </a:solidFill>
                <a:latin typeface="Bradley Hand ITC" pitchFamily="66" charset="0"/>
              </a:rPr>
              <a:t>Examples:</a:t>
            </a:r>
          </a:p>
        </p:txBody>
      </p:sp>
      <p:sp>
        <p:nvSpPr>
          <p:cNvPr id="11" name="Text Box 11"/>
          <p:cNvSpPr txBox="1">
            <a:spLocks noChangeArrowheads="1"/>
          </p:cNvSpPr>
          <p:nvPr/>
        </p:nvSpPr>
        <p:spPr bwMode="auto">
          <a:xfrm>
            <a:off x="7329365" y="4821211"/>
            <a:ext cx="3030538" cy="400050"/>
          </a:xfrm>
          <a:prstGeom prst="rect">
            <a:avLst/>
          </a:prstGeom>
          <a:noFill/>
          <a:ln w="9525">
            <a:noFill/>
            <a:miter lim="800000"/>
            <a:headEnd/>
            <a:tailEnd/>
          </a:ln>
        </p:spPr>
        <p:txBody>
          <a:bodyPr wrap="none">
            <a:spAutoFit/>
          </a:bodyPr>
          <a:lstStyle/>
          <a:p>
            <a:pPr>
              <a:defRPr/>
            </a:pPr>
            <a:r>
              <a:rPr lang="en-US" sz="2000" b="1" i="1" dirty="0">
                <a:solidFill>
                  <a:schemeClr val="accent2">
                    <a:lumMod val="50000"/>
                  </a:schemeClr>
                </a:solidFill>
                <a:latin typeface="Bradley Hand ITC" pitchFamily="66" charset="0"/>
              </a:rPr>
              <a:t>Sheets - RECTANGULAR</a:t>
            </a:r>
          </a:p>
        </p:txBody>
      </p:sp>
      <p:sp>
        <p:nvSpPr>
          <p:cNvPr id="12" name="Text Box 12"/>
          <p:cNvSpPr txBox="1">
            <a:spLocks noChangeArrowheads="1"/>
          </p:cNvSpPr>
          <p:nvPr/>
        </p:nvSpPr>
        <p:spPr bwMode="auto">
          <a:xfrm>
            <a:off x="7329365" y="5354611"/>
            <a:ext cx="3473450" cy="400050"/>
          </a:xfrm>
          <a:prstGeom prst="rect">
            <a:avLst/>
          </a:prstGeom>
          <a:noFill/>
          <a:ln w="9525">
            <a:noFill/>
            <a:miter lim="800000"/>
            <a:headEnd/>
            <a:tailEnd/>
          </a:ln>
        </p:spPr>
        <p:txBody>
          <a:bodyPr wrap="none">
            <a:spAutoFit/>
          </a:bodyPr>
          <a:lstStyle/>
          <a:p>
            <a:pPr>
              <a:defRPr/>
            </a:pPr>
            <a:r>
              <a:rPr lang="en-US" sz="2000" b="1" i="1" dirty="0">
                <a:solidFill>
                  <a:schemeClr val="accent2">
                    <a:lumMod val="50000"/>
                  </a:schemeClr>
                </a:solidFill>
                <a:latin typeface="Bradley Hand ITC" pitchFamily="66" charset="0"/>
              </a:rPr>
              <a:t>Wires/Cables - CYLINDRICAL</a:t>
            </a:r>
          </a:p>
        </p:txBody>
      </p:sp>
      <p:sp>
        <p:nvSpPr>
          <p:cNvPr id="13" name="Text Box 13"/>
          <p:cNvSpPr txBox="1">
            <a:spLocks noChangeArrowheads="1"/>
          </p:cNvSpPr>
          <p:nvPr/>
        </p:nvSpPr>
        <p:spPr bwMode="auto">
          <a:xfrm>
            <a:off x="7329365" y="5872136"/>
            <a:ext cx="2647950" cy="400050"/>
          </a:xfrm>
          <a:prstGeom prst="rect">
            <a:avLst/>
          </a:prstGeom>
          <a:noFill/>
          <a:ln w="9525">
            <a:noFill/>
            <a:miter lim="800000"/>
            <a:headEnd/>
            <a:tailEnd/>
          </a:ln>
        </p:spPr>
        <p:txBody>
          <a:bodyPr wrap="none">
            <a:spAutoFit/>
          </a:bodyPr>
          <a:lstStyle/>
          <a:p>
            <a:pPr>
              <a:defRPr/>
            </a:pPr>
            <a:r>
              <a:rPr lang="en-US" sz="2000" b="1" i="1" dirty="0">
                <a:solidFill>
                  <a:schemeClr val="accent2">
                    <a:lumMod val="50000"/>
                  </a:schemeClr>
                </a:solidFill>
                <a:latin typeface="Bradley Hand ITC" pitchFamily="66" charset="0"/>
              </a:rPr>
              <a:t>Spheres - SPHERICAL</a:t>
            </a:r>
          </a:p>
        </p:txBody>
      </p:sp>
      <p:sp>
        <p:nvSpPr>
          <p:cNvPr id="14" name="Title 1"/>
          <p:cNvSpPr>
            <a:spLocks noGrp="1"/>
          </p:cNvSpPr>
          <p:nvPr>
            <p:ph type="title"/>
          </p:nvPr>
        </p:nvSpPr>
        <p:spPr>
          <a:xfrm>
            <a:off x="1295402" y="651165"/>
            <a:ext cx="5008683" cy="904056"/>
          </a:xfrm>
        </p:spPr>
        <p:txBody>
          <a:bodyPr>
            <a:normAutofit/>
          </a:bodyPr>
          <a:lstStyle/>
          <a:p>
            <a:r>
              <a:rPr lang="en-US" dirty="0"/>
              <a:t>Coordinate systems..</a:t>
            </a:r>
          </a:p>
        </p:txBody>
      </p:sp>
    </p:spTree>
    <p:extLst>
      <p:ext uri="{BB962C8B-B14F-4D97-AF65-F5344CB8AC3E}">
        <p14:creationId xmlns:p14="http://schemas.microsoft.com/office/powerpoint/2010/main" val="258439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497223"/>
            <a:ext cx="9601196" cy="2578486"/>
          </a:xfrm>
        </p:spPr>
        <p:txBody>
          <a:bodyPr>
            <a:noAutofit/>
          </a:bodyPr>
          <a:lstStyle/>
          <a:p>
            <a:pPr algn="l"/>
            <a:r>
              <a:rPr lang="en-US" sz="3600" dirty="0"/>
              <a:t>Inside a regular polygon, draw the same number of equal circles as the side of the polygon, each circle touching two adjacent sides of the polygon and two of the other circles</a:t>
            </a:r>
          </a:p>
        </p:txBody>
      </p:sp>
      <p:sp>
        <p:nvSpPr>
          <p:cNvPr id="3" name="Content Placeholder 2"/>
          <p:cNvSpPr>
            <a:spLocks noGrp="1"/>
          </p:cNvSpPr>
          <p:nvPr>
            <p:ph idx="1"/>
          </p:nvPr>
        </p:nvSpPr>
        <p:spPr>
          <a:xfrm>
            <a:off x="1295401" y="3075709"/>
            <a:ext cx="5396344" cy="3318936"/>
          </a:xfrm>
        </p:spPr>
        <p:txBody>
          <a:bodyPr>
            <a:noAutofit/>
          </a:bodyPr>
          <a:lstStyle/>
          <a:p>
            <a:r>
              <a:rPr lang="en-US" sz="2800" dirty="0"/>
              <a:t>Draw the perpendicular bisectors of the sides of the polygon to obtain same number of quadrilaterals as the number of sides of the polygon.</a:t>
            </a:r>
          </a:p>
          <a:p>
            <a:r>
              <a:rPr lang="en-US" sz="2800" dirty="0"/>
              <a:t>Inscribe a circle inside each quadrilateral.</a:t>
            </a:r>
          </a:p>
        </p:txBody>
      </p:sp>
      <p:pic>
        <p:nvPicPr>
          <p:cNvPr id="4" name="Picture 3"/>
          <p:cNvPicPr>
            <a:picLocks noChangeAspect="1"/>
          </p:cNvPicPr>
          <p:nvPr/>
        </p:nvPicPr>
        <p:blipFill>
          <a:blip r:embed="rId2"/>
          <a:stretch>
            <a:fillRect/>
          </a:stretch>
        </p:blipFill>
        <p:spPr>
          <a:xfrm>
            <a:off x="6516833" y="2395176"/>
            <a:ext cx="4885458" cy="4351988"/>
          </a:xfrm>
          <a:prstGeom prst="rect">
            <a:avLst/>
          </a:prstGeom>
        </p:spPr>
      </p:pic>
    </p:spTree>
    <p:extLst>
      <p:ext uri="{BB962C8B-B14F-4D97-AF65-F5344CB8AC3E}">
        <p14:creationId xmlns:p14="http://schemas.microsoft.com/office/powerpoint/2010/main" val="344586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886201" y="381000"/>
            <a:ext cx="3787575" cy="400110"/>
          </a:xfrm>
          <a:prstGeom prst="rect">
            <a:avLst/>
          </a:prstGeom>
          <a:solidFill>
            <a:schemeClr val="accent1"/>
          </a:solidFill>
          <a:ln w="9525">
            <a:noFill/>
            <a:miter lim="800000"/>
            <a:headEnd/>
            <a:tailEnd/>
          </a:ln>
        </p:spPr>
        <p:txBody>
          <a:bodyPr wrap="none">
            <a:spAutoFit/>
          </a:bodyPr>
          <a:lstStyle/>
          <a:p>
            <a:r>
              <a:rPr lang="en-US" sz="2000" b="1" i="1" dirty="0">
                <a:solidFill>
                  <a:schemeClr val="tx2"/>
                </a:solidFill>
              </a:rPr>
              <a:t>Orthogonal Coordinate Systems: </a:t>
            </a:r>
            <a:endParaRPr lang="en-US" sz="1600" i="1" dirty="0">
              <a:solidFill>
                <a:schemeClr val="tx2"/>
              </a:solidFill>
            </a:endParaRPr>
          </a:p>
        </p:txBody>
      </p:sp>
      <p:sp>
        <p:nvSpPr>
          <p:cNvPr id="26627" name="Text Box 3"/>
          <p:cNvSpPr txBox="1">
            <a:spLocks noChangeArrowheads="1"/>
          </p:cNvSpPr>
          <p:nvPr/>
        </p:nvSpPr>
        <p:spPr bwMode="auto">
          <a:xfrm>
            <a:off x="2073275" y="4617015"/>
            <a:ext cx="2563522" cy="369332"/>
          </a:xfrm>
          <a:prstGeom prst="rect">
            <a:avLst/>
          </a:prstGeom>
          <a:noFill/>
          <a:ln w="9525">
            <a:noFill/>
            <a:miter lim="800000"/>
            <a:headEnd/>
            <a:tailEnd/>
          </a:ln>
        </p:spPr>
        <p:txBody>
          <a:bodyPr wrap="none">
            <a:spAutoFit/>
          </a:bodyPr>
          <a:lstStyle/>
          <a:p>
            <a:r>
              <a:rPr lang="en-US" b="1" dirty="0">
                <a:solidFill>
                  <a:srgbClr val="FF0000"/>
                </a:solidFill>
              </a:rPr>
              <a:t>3. </a:t>
            </a:r>
            <a:r>
              <a:rPr lang="en-US" b="1" u="sng" dirty="0">
                <a:solidFill>
                  <a:srgbClr val="FF0000"/>
                </a:solidFill>
              </a:rPr>
              <a:t>Spherical Coordinates</a:t>
            </a:r>
          </a:p>
        </p:txBody>
      </p:sp>
      <p:sp>
        <p:nvSpPr>
          <p:cNvPr id="26628" name="Text Box 4"/>
          <p:cNvSpPr txBox="1">
            <a:spLocks noChangeArrowheads="1"/>
          </p:cNvSpPr>
          <p:nvPr/>
        </p:nvSpPr>
        <p:spPr bwMode="auto">
          <a:xfrm>
            <a:off x="2073275" y="2627529"/>
            <a:ext cx="2728632" cy="369332"/>
          </a:xfrm>
          <a:prstGeom prst="rect">
            <a:avLst/>
          </a:prstGeom>
          <a:noFill/>
          <a:ln w="9525">
            <a:noFill/>
            <a:miter lim="800000"/>
            <a:headEnd/>
            <a:tailEnd/>
          </a:ln>
        </p:spPr>
        <p:txBody>
          <a:bodyPr wrap="none">
            <a:spAutoFit/>
          </a:bodyPr>
          <a:lstStyle/>
          <a:p>
            <a:r>
              <a:rPr lang="en-US" b="1" dirty="0">
                <a:solidFill>
                  <a:srgbClr val="FF0000"/>
                </a:solidFill>
              </a:rPr>
              <a:t>2. </a:t>
            </a:r>
            <a:r>
              <a:rPr lang="en-US" b="1" u="sng" dirty="0">
                <a:solidFill>
                  <a:srgbClr val="FF0000"/>
                </a:solidFill>
              </a:rPr>
              <a:t>Cylindrical Coordinates</a:t>
            </a:r>
          </a:p>
        </p:txBody>
      </p:sp>
      <p:sp>
        <p:nvSpPr>
          <p:cNvPr id="26629" name="Text Box 5"/>
          <p:cNvSpPr txBox="1">
            <a:spLocks noChangeArrowheads="1"/>
          </p:cNvSpPr>
          <p:nvPr/>
        </p:nvSpPr>
        <p:spPr bwMode="auto">
          <a:xfrm>
            <a:off x="2057400" y="838200"/>
            <a:ext cx="2576026" cy="369332"/>
          </a:xfrm>
          <a:prstGeom prst="rect">
            <a:avLst/>
          </a:prstGeom>
          <a:noFill/>
          <a:ln w="9525">
            <a:noFill/>
            <a:miter lim="800000"/>
            <a:headEnd/>
            <a:tailEnd/>
          </a:ln>
        </p:spPr>
        <p:txBody>
          <a:bodyPr wrap="none">
            <a:spAutoFit/>
          </a:bodyPr>
          <a:lstStyle/>
          <a:p>
            <a:r>
              <a:rPr lang="en-US" b="1" dirty="0">
                <a:solidFill>
                  <a:srgbClr val="FF0000"/>
                </a:solidFill>
              </a:rPr>
              <a:t>1. </a:t>
            </a:r>
            <a:r>
              <a:rPr lang="en-US" b="1" u="sng" dirty="0">
                <a:solidFill>
                  <a:srgbClr val="FF0000"/>
                </a:solidFill>
              </a:rPr>
              <a:t>Cartesian Coordinates</a:t>
            </a:r>
          </a:p>
        </p:txBody>
      </p:sp>
      <p:sp>
        <p:nvSpPr>
          <p:cNvPr id="26630" name="Text Box 6"/>
          <p:cNvSpPr txBox="1">
            <a:spLocks noChangeArrowheads="1"/>
          </p:cNvSpPr>
          <p:nvPr/>
        </p:nvSpPr>
        <p:spPr bwMode="auto">
          <a:xfrm>
            <a:off x="2532722" y="1994933"/>
            <a:ext cx="1098186" cy="369332"/>
          </a:xfrm>
          <a:prstGeom prst="rect">
            <a:avLst/>
          </a:prstGeom>
          <a:noFill/>
          <a:ln w="9525">
            <a:noFill/>
            <a:miter lim="800000"/>
            <a:headEnd/>
            <a:tailEnd/>
          </a:ln>
        </p:spPr>
        <p:txBody>
          <a:bodyPr wrap="none">
            <a:spAutoFit/>
          </a:bodyPr>
          <a:lstStyle/>
          <a:p>
            <a:r>
              <a:rPr lang="en-US" b="1" dirty="0">
                <a:solidFill>
                  <a:schemeClr val="accent2"/>
                </a:solidFill>
              </a:rPr>
              <a:t>P (x, y, z)</a:t>
            </a:r>
          </a:p>
        </p:txBody>
      </p:sp>
      <p:sp>
        <p:nvSpPr>
          <p:cNvPr id="26631" name="Text Box 7"/>
          <p:cNvSpPr txBox="1">
            <a:spLocks noChangeArrowheads="1"/>
          </p:cNvSpPr>
          <p:nvPr/>
        </p:nvSpPr>
        <p:spPr bwMode="auto">
          <a:xfrm>
            <a:off x="1109534" y="4980226"/>
            <a:ext cx="4121767" cy="646331"/>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en-US" b="1" dirty="0">
                <a:solidFill>
                  <a:schemeClr val="accent2"/>
                </a:solidFill>
              </a:rPr>
              <a:t>Involves two angles and one distance</a:t>
            </a:r>
          </a:p>
          <a:p>
            <a:pPr algn="ctr"/>
            <a:r>
              <a:rPr lang="en-US" b="1" dirty="0">
                <a:solidFill>
                  <a:schemeClr val="accent2"/>
                </a:solidFill>
              </a:rPr>
              <a:t>P (r, </a:t>
            </a:r>
            <a:r>
              <a:rPr lang="el-GR" b="1" dirty="0">
                <a:solidFill>
                  <a:schemeClr val="accent2"/>
                </a:solidFill>
                <a:cs typeface="Arial" charset="0"/>
              </a:rPr>
              <a:t>θ</a:t>
            </a:r>
            <a:r>
              <a:rPr lang="en-US" b="1" dirty="0">
                <a:solidFill>
                  <a:schemeClr val="accent2"/>
                </a:solidFill>
                <a:cs typeface="Arial" charset="0"/>
              </a:rPr>
              <a:t>, </a:t>
            </a:r>
            <a:r>
              <a:rPr lang="el-GR" b="1" dirty="0">
                <a:solidFill>
                  <a:schemeClr val="accent2"/>
                </a:solidFill>
                <a:cs typeface="Arial" charset="0"/>
              </a:rPr>
              <a:t>Φ</a:t>
            </a:r>
            <a:r>
              <a:rPr lang="en-US" b="1" dirty="0">
                <a:solidFill>
                  <a:schemeClr val="accent2"/>
                </a:solidFill>
                <a:cs typeface="Arial" charset="0"/>
              </a:rPr>
              <a:t>)</a:t>
            </a:r>
            <a:endParaRPr lang="el-GR" b="1" dirty="0">
              <a:solidFill>
                <a:schemeClr val="accent2"/>
              </a:solidFill>
              <a:cs typeface="Arial" charset="0"/>
            </a:endParaRPr>
          </a:p>
        </p:txBody>
      </p:sp>
      <p:sp>
        <p:nvSpPr>
          <p:cNvPr id="26632" name="Text Box 8"/>
          <p:cNvSpPr txBox="1">
            <a:spLocks noChangeArrowheads="1"/>
          </p:cNvSpPr>
          <p:nvPr/>
        </p:nvSpPr>
        <p:spPr bwMode="auto">
          <a:xfrm>
            <a:off x="1020932" y="2956493"/>
            <a:ext cx="4121767" cy="1477328"/>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en-US" b="1" dirty="0">
                <a:solidFill>
                  <a:schemeClr val="accent2"/>
                </a:solidFill>
              </a:rPr>
              <a:t>Involves one angle and two distances</a:t>
            </a:r>
          </a:p>
          <a:p>
            <a:pPr marL="285750" indent="-285750">
              <a:buFont typeface="Arial" panose="020B0604020202020204" pitchFamily="34" charset="0"/>
              <a:buChar char="•"/>
            </a:pPr>
            <a:r>
              <a:rPr lang="en-US" b="1" dirty="0">
                <a:solidFill>
                  <a:schemeClr val="accent2"/>
                </a:solidFill>
              </a:rPr>
              <a:t>Specify a distance from the origin, an angle from the X-axis, and a distance in the Z-direction</a:t>
            </a:r>
          </a:p>
          <a:p>
            <a:pPr algn="ctr"/>
            <a:r>
              <a:rPr lang="en-US" b="1" dirty="0">
                <a:solidFill>
                  <a:schemeClr val="accent2"/>
                </a:solidFill>
              </a:rPr>
              <a:t>P (r, </a:t>
            </a:r>
            <a:r>
              <a:rPr lang="el-GR" b="1" dirty="0">
                <a:solidFill>
                  <a:schemeClr val="accent2"/>
                </a:solidFill>
                <a:cs typeface="Arial" charset="0"/>
              </a:rPr>
              <a:t>Φ</a:t>
            </a:r>
            <a:r>
              <a:rPr lang="en-US" b="1" dirty="0">
                <a:solidFill>
                  <a:schemeClr val="accent2"/>
                </a:solidFill>
                <a:cs typeface="Arial" charset="0"/>
              </a:rPr>
              <a:t>, z)</a:t>
            </a:r>
            <a:endParaRPr lang="el-GR" b="1" dirty="0">
              <a:solidFill>
                <a:schemeClr val="accent2"/>
              </a:solidFill>
              <a:cs typeface="Arial" charset="0"/>
            </a:endParaRPr>
          </a:p>
        </p:txBody>
      </p:sp>
      <p:grpSp>
        <p:nvGrpSpPr>
          <p:cNvPr id="26633" name="Group 9"/>
          <p:cNvGrpSpPr>
            <a:grpSpLocks/>
          </p:cNvGrpSpPr>
          <p:nvPr/>
        </p:nvGrpSpPr>
        <p:grpSpPr bwMode="auto">
          <a:xfrm>
            <a:off x="5492750" y="995363"/>
            <a:ext cx="1447800" cy="1371600"/>
            <a:chOff x="1248" y="768"/>
            <a:chExt cx="2329" cy="2021"/>
          </a:xfrm>
        </p:grpSpPr>
        <p:grpSp>
          <p:nvGrpSpPr>
            <p:cNvPr id="26706" name="Group 10"/>
            <p:cNvGrpSpPr>
              <a:grpSpLocks/>
            </p:cNvGrpSpPr>
            <p:nvPr/>
          </p:nvGrpSpPr>
          <p:grpSpPr bwMode="auto">
            <a:xfrm>
              <a:off x="1248" y="768"/>
              <a:ext cx="2329" cy="2021"/>
              <a:chOff x="1417" y="759"/>
              <a:chExt cx="2160" cy="2030"/>
            </a:xfrm>
          </p:grpSpPr>
          <p:sp>
            <p:nvSpPr>
              <p:cNvPr id="26708" name="Line 11"/>
              <p:cNvSpPr>
                <a:spLocks noChangeShapeType="1"/>
              </p:cNvSpPr>
              <p:nvPr/>
            </p:nvSpPr>
            <p:spPr bwMode="auto">
              <a:xfrm flipV="1">
                <a:off x="2208" y="759"/>
                <a:ext cx="5" cy="1449"/>
              </a:xfrm>
              <a:prstGeom prst="line">
                <a:avLst/>
              </a:prstGeom>
              <a:noFill/>
              <a:ln w="9525">
                <a:solidFill>
                  <a:schemeClr val="tx1"/>
                </a:solidFill>
                <a:round/>
                <a:headEnd/>
                <a:tailEnd type="triangle" w="med" len="med"/>
              </a:ln>
            </p:spPr>
            <p:txBody>
              <a:bodyPr/>
              <a:lstStyle/>
              <a:p>
                <a:endParaRPr lang="en-US"/>
              </a:p>
            </p:txBody>
          </p:sp>
          <p:sp>
            <p:nvSpPr>
              <p:cNvPr id="26709" name="Line 12"/>
              <p:cNvSpPr>
                <a:spLocks noChangeShapeType="1"/>
              </p:cNvSpPr>
              <p:nvPr/>
            </p:nvSpPr>
            <p:spPr bwMode="auto">
              <a:xfrm>
                <a:off x="2208" y="2208"/>
                <a:ext cx="1369" cy="0"/>
              </a:xfrm>
              <a:prstGeom prst="line">
                <a:avLst/>
              </a:prstGeom>
              <a:noFill/>
              <a:ln w="9525">
                <a:solidFill>
                  <a:schemeClr val="tx1"/>
                </a:solidFill>
                <a:round/>
                <a:headEnd/>
                <a:tailEnd type="triangle" w="med" len="med"/>
              </a:ln>
            </p:spPr>
            <p:txBody>
              <a:bodyPr/>
              <a:lstStyle/>
              <a:p>
                <a:endParaRPr lang="en-US"/>
              </a:p>
            </p:txBody>
          </p:sp>
          <p:sp>
            <p:nvSpPr>
              <p:cNvPr id="26710" name="Line 13"/>
              <p:cNvSpPr>
                <a:spLocks noChangeShapeType="1"/>
              </p:cNvSpPr>
              <p:nvPr/>
            </p:nvSpPr>
            <p:spPr bwMode="auto">
              <a:xfrm flipH="1">
                <a:off x="1417" y="2208"/>
                <a:ext cx="791" cy="581"/>
              </a:xfrm>
              <a:prstGeom prst="line">
                <a:avLst/>
              </a:prstGeom>
              <a:noFill/>
              <a:ln w="9525">
                <a:solidFill>
                  <a:schemeClr val="tx1"/>
                </a:solidFill>
                <a:round/>
                <a:headEnd/>
                <a:tailEnd type="triangle" w="med" len="med"/>
              </a:ln>
            </p:spPr>
            <p:txBody>
              <a:bodyPr/>
              <a:lstStyle/>
              <a:p>
                <a:endParaRPr lang="en-US"/>
              </a:p>
            </p:txBody>
          </p:sp>
          <p:sp>
            <p:nvSpPr>
              <p:cNvPr id="26711" name="Oval 14"/>
              <p:cNvSpPr>
                <a:spLocks noChangeArrowheads="1"/>
              </p:cNvSpPr>
              <p:nvPr/>
            </p:nvSpPr>
            <p:spPr bwMode="auto">
              <a:xfrm>
                <a:off x="2784" y="139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712" name="Line 15"/>
              <p:cNvSpPr>
                <a:spLocks noChangeShapeType="1"/>
              </p:cNvSpPr>
              <p:nvPr/>
            </p:nvSpPr>
            <p:spPr bwMode="auto">
              <a:xfrm flipH="1">
                <a:off x="2798" y="1449"/>
                <a:ext cx="5" cy="1148"/>
              </a:xfrm>
              <a:prstGeom prst="line">
                <a:avLst/>
              </a:prstGeom>
              <a:noFill/>
              <a:ln w="9525" cap="rnd">
                <a:solidFill>
                  <a:schemeClr val="tx1"/>
                </a:solidFill>
                <a:prstDash val="sysDot"/>
                <a:round/>
                <a:headEnd/>
                <a:tailEnd/>
              </a:ln>
            </p:spPr>
            <p:txBody>
              <a:bodyPr/>
              <a:lstStyle/>
              <a:p>
                <a:endParaRPr lang="en-US"/>
              </a:p>
            </p:txBody>
          </p:sp>
          <p:sp>
            <p:nvSpPr>
              <p:cNvPr id="26713" name="Line 16"/>
              <p:cNvSpPr>
                <a:spLocks noChangeShapeType="1"/>
              </p:cNvSpPr>
              <p:nvPr/>
            </p:nvSpPr>
            <p:spPr bwMode="auto">
              <a:xfrm flipH="1">
                <a:off x="1680" y="2592"/>
                <a:ext cx="1104" cy="0"/>
              </a:xfrm>
              <a:prstGeom prst="line">
                <a:avLst/>
              </a:prstGeom>
              <a:noFill/>
              <a:ln w="9525" cap="rnd">
                <a:solidFill>
                  <a:schemeClr val="tx1"/>
                </a:solidFill>
                <a:prstDash val="sysDot"/>
                <a:round/>
                <a:headEnd/>
                <a:tailEnd/>
              </a:ln>
            </p:spPr>
            <p:txBody>
              <a:bodyPr/>
              <a:lstStyle/>
              <a:p>
                <a:endParaRPr lang="en-US"/>
              </a:p>
            </p:txBody>
          </p:sp>
          <p:sp>
            <p:nvSpPr>
              <p:cNvPr id="26714" name="Line 17"/>
              <p:cNvSpPr>
                <a:spLocks noChangeShapeType="1"/>
              </p:cNvSpPr>
              <p:nvPr/>
            </p:nvSpPr>
            <p:spPr bwMode="auto">
              <a:xfrm flipH="1">
                <a:off x="2784" y="2208"/>
                <a:ext cx="528" cy="384"/>
              </a:xfrm>
              <a:prstGeom prst="line">
                <a:avLst/>
              </a:prstGeom>
              <a:noFill/>
              <a:ln w="9525" cap="rnd">
                <a:solidFill>
                  <a:schemeClr val="tx1"/>
                </a:solidFill>
                <a:prstDash val="sysDot"/>
                <a:round/>
                <a:headEnd/>
                <a:tailEnd/>
              </a:ln>
            </p:spPr>
            <p:txBody>
              <a:bodyPr/>
              <a:lstStyle/>
              <a:p>
                <a:endParaRPr lang="en-US"/>
              </a:p>
            </p:txBody>
          </p:sp>
          <p:sp>
            <p:nvSpPr>
              <p:cNvPr id="26715" name="Line 18"/>
              <p:cNvSpPr>
                <a:spLocks noChangeShapeType="1"/>
              </p:cNvSpPr>
              <p:nvPr/>
            </p:nvSpPr>
            <p:spPr bwMode="auto">
              <a:xfrm flipH="1">
                <a:off x="1675" y="1408"/>
                <a:ext cx="1104" cy="0"/>
              </a:xfrm>
              <a:prstGeom prst="line">
                <a:avLst/>
              </a:prstGeom>
              <a:noFill/>
              <a:ln w="9525" cap="rnd">
                <a:solidFill>
                  <a:schemeClr val="tx1"/>
                </a:solidFill>
                <a:prstDash val="sysDot"/>
                <a:round/>
                <a:headEnd/>
                <a:tailEnd/>
              </a:ln>
            </p:spPr>
            <p:txBody>
              <a:bodyPr/>
              <a:lstStyle/>
              <a:p>
                <a:endParaRPr lang="en-US"/>
              </a:p>
            </p:txBody>
          </p:sp>
          <p:sp>
            <p:nvSpPr>
              <p:cNvPr id="26716" name="Line 19"/>
              <p:cNvSpPr>
                <a:spLocks noChangeShapeType="1"/>
              </p:cNvSpPr>
              <p:nvPr/>
            </p:nvSpPr>
            <p:spPr bwMode="auto">
              <a:xfrm flipH="1">
                <a:off x="2798" y="1033"/>
                <a:ext cx="528" cy="384"/>
              </a:xfrm>
              <a:prstGeom prst="line">
                <a:avLst/>
              </a:prstGeom>
              <a:noFill/>
              <a:ln w="9525" cap="rnd">
                <a:solidFill>
                  <a:schemeClr val="tx1"/>
                </a:solidFill>
                <a:prstDash val="sysDot"/>
                <a:round/>
                <a:headEnd/>
                <a:tailEnd/>
              </a:ln>
            </p:spPr>
            <p:txBody>
              <a:bodyPr/>
              <a:lstStyle/>
              <a:p>
                <a:endParaRPr lang="en-US"/>
              </a:p>
            </p:txBody>
          </p:sp>
          <p:sp>
            <p:nvSpPr>
              <p:cNvPr id="26717" name="Line 20"/>
              <p:cNvSpPr>
                <a:spLocks noChangeShapeType="1"/>
              </p:cNvSpPr>
              <p:nvPr/>
            </p:nvSpPr>
            <p:spPr bwMode="auto">
              <a:xfrm flipH="1">
                <a:off x="1680" y="1440"/>
                <a:ext cx="5" cy="1148"/>
              </a:xfrm>
              <a:prstGeom prst="line">
                <a:avLst/>
              </a:prstGeom>
              <a:noFill/>
              <a:ln w="9525" cap="rnd">
                <a:solidFill>
                  <a:schemeClr val="tx1"/>
                </a:solidFill>
                <a:prstDash val="sysDot"/>
                <a:round/>
                <a:headEnd/>
                <a:tailEnd/>
              </a:ln>
            </p:spPr>
            <p:txBody>
              <a:bodyPr/>
              <a:lstStyle/>
              <a:p>
                <a:endParaRPr lang="en-US"/>
              </a:p>
            </p:txBody>
          </p:sp>
          <p:sp>
            <p:nvSpPr>
              <p:cNvPr id="26718" name="Line 21"/>
              <p:cNvSpPr>
                <a:spLocks noChangeShapeType="1"/>
              </p:cNvSpPr>
              <p:nvPr/>
            </p:nvSpPr>
            <p:spPr bwMode="auto">
              <a:xfrm flipH="1">
                <a:off x="3310" y="1065"/>
                <a:ext cx="5" cy="1148"/>
              </a:xfrm>
              <a:prstGeom prst="line">
                <a:avLst/>
              </a:prstGeom>
              <a:noFill/>
              <a:ln w="9525" cap="rnd">
                <a:solidFill>
                  <a:schemeClr val="tx1"/>
                </a:solidFill>
                <a:prstDash val="sysDot"/>
                <a:round/>
                <a:headEnd/>
                <a:tailEnd/>
              </a:ln>
            </p:spPr>
            <p:txBody>
              <a:bodyPr/>
              <a:lstStyle/>
              <a:p>
                <a:endParaRPr lang="en-US"/>
              </a:p>
            </p:txBody>
          </p:sp>
          <p:sp>
            <p:nvSpPr>
              <p:cNvPr id="26719" name="Line 22"/>
              <p:cNvSpPr>
                <a:spLocks noChangeShapeType="1"/>
              </p:cNvSpPr>
              <p:nvPr/>
            </p:nvSpPr>
            <p:spPr bwMode="auto">
              <a:xfrm flipH="1">
                <a:off x="1691" y="1024"/>
                <a:ext cx="528" cy="384"/>
              </a:xfrm>
              <a:prstGeom prst="line">
                <a:avLst/>
              </a:prstGeom>
              <a:noFill/>
              <a:ln w="9525" cap="rnd">
                <a:solidFill>
                  <a:schemeClr val="tx1"/>
                </a:solidFill>
                <a:prstDash val="sysDot"/>
                <a:round/>
                <a:headEnd/>
                <a:tailEnd/>
              </a:ln>
            </p:spPr>
            <p:txBody>
              <a:bodyPr/>
              <a:lstStyle/>
              <a:p>
                <a:endParaRPr lang="en-US"/>
              </a:p>
            </p:txBody>
          </p:sp>
          <p:sp>
            <p:nvSpPr>
              <p:cNvPr id="26720" name="Line 23"/>
              <p:cNvSpPr>
                <a:spLocks noChangeShapeType="1"/>
              </p:cNvSpPr>
              <p:nvPr/>
            </p:nvSpPr>
            <p:spPr bwMode="auto">
              <a:xfrm flipH="1">
                <a:off x="2197" y="1024"/>
                <a:ext cx="1104" cy="0"/>
              </a:xfrm>
              <a:prstGeom prst="line">
                <a:avLst/>
              </a:prstGeom>
              <a:noFill/>
              <a:ln w="9525" cap="rnd">
                <a:solidFill>
                  <a:schemeClr val="tx1"/>
                </a:solidFill>
                <a:prstDash val="sysDot"/>
                <a:round/>
                <a:headEnd/>
                <a:tailEnd/>
              </a:ln>
            </p:spPr>
            <p:txBody>
              <a:bodyPr/>
              <a:lstStyle/>
              <a:p>
                <a:endParaRPr lang="en-US"/>
              </a:p>
            </p:txBody>
          </p:sp>
          <p:sp>
            <p:nvSpPr>
              <p:cNvPr id="26721" name="Oval 24"/>
              <p:cNvSpPr>
                <a:spLocks noChangeArrowheads="1"/>
              </p:cNvSpPr>
              <p:nvPr/>
            </p:nvSpPr>
            <p:spPr bwMode="auto">
              <a:xfrm>
                <a:off x="1671" y="2562"/>
                <a:ext cx="48" cy="48"/>
              </a:xfrm>
              <a:prstGeom prst="ellipse">
                <a:avLst/>
              </a:prstGeom>
              <a:solidFill>
                <a:srgbClr val="FF0000"/>
              </a:solidFill>
              <a:ln w="9525">
                <a:solidFill>
                  <a:schemeClr val="tx1"/>
                </a:solidFill>
                <a:round/>
                <a:headEnd/>
                <a:tailEnd/>
              </a:ln>
            </p:spPr>
            <p:txBody>
              <a:bodyPr wrap="none" anchor="ctr"/>
              <a:lstStyle/>
              <a:p>
                <a:endParaRPr lang="en-US"/>
              </a:p>
            </p:txBody>
          </p:sp>
          <p:sp>
            <p:nvSpPr>
              <p:cNvPr id="26722" name="Oval 25"/>
              <p:cNvSpPr>
                <a:spLocks noChangeArrowheads="1"/>
              </p:cNvSpPr>
              <p:nvPr/>
            </p:nvSpPr>
            <p:spPr bwMode="auto">
              <a:xfrm>
                <a:off x="3292" y="2178"/>
                <a:ext cx="48" cy="48"/>
              </a:xfrm>
              <a:prstGeom prst="ellipse">
                <a:avLst/>
              </a:prstGeom>
              <a:solidFill>
                <a:srgbClr val="FF0000"/>
              </a:solidFill>
              <a:ln w="9525">
                <a:solidFill>
                  <a:schemeClr val="tx1"/>
                </a:solidFill>
                <a:round/>
                <a:headEnd/>
                <a:tailEnd/>
              </a:ln>
            </p:spPr>
            <p:txBody>
              <a:bodyPr wrap="none" anchor="ctr"/>
              <a:lstStyle/>
              <a:p>
                <a:endParaRPr lang="en-US"/>
              </a:p>
            </p:txBody>
          </p:sp>
          <p:sp>
            <p:nvSpPr>
              <p:cNvPr id="26723" name="Oval 26"/>
              <p:cNvSpPr>
                <a:spLocks noChangeArrowheads="1"/>
              </p:cNvSpPr>
              <p:nvPr/>
            </p:nvSpPr>
            <p:spPr bwMode="auto">
              <a:xfrm>
                <a:off x="2189" y="999"/>
                <a:ext cx="48" cy="48"/>
              </a:xfrm>
              <a:prstGeom prst="ellipse">
                <a:avLst/>
              </a:prstGeom>
              <a:solidFill>
                <a:srgbClr val="FF0000"/>
              </a:solidFill>
              <a:ln w="9525">
                <a:solidFill>
                  <a:schemeClr val="tx1"/>
                </a:solidFill>
                <a:round/>
                <a:headEnd/>
                <a:tailEnd/>
              </a:ln>
            </p:spPr>
            <p:txBody>
              <a:bodyPr wrap="none" anchor="ctr"/>
              <a:lstStyle/>
              <a:p>
                <a:endParaRPr lang="en-US"/>
              </a:p>
            </p:txBody>
          </p:sp>
        </p:grpSp>
        <p:sp>
          <p:nvSpPr>
            <p:cNvPr id="26707" name="Oval 27"/>
            <p:cNvSpPr>
              <a:spLocks noChangeArrowheads="1"/>
            </p:cNvSpPr>
            <p:nvPr/>
          </p:nvSpPr>
          <p:spPr bwMode="auto">
            <a:xfrm>
              <a:off x="2073" y="2178"/>
              <a:ext cx="48" cy="48"/>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26634" name="Text Box 28"/>
          <p:cNvSpPr txBox="1">
            <a:spLocks noChangeArrowheads="1"/>
          </p:cNvSpPr>
          <p:nvPr/>
        </p:nvSpPr>
        <p:spPr bwMode="auto">
          <a:xfrm>
            <a:off x="5257800" y="1955801"/>
            <a:ext cx="311150" cy="366713"/>
          </a:xfrm>
          <a:prstGeom prst="rect">
            <a:avLst/>
          </a:prstGeom>
          <a:noFill/>
          <a:ln w="9525">
            <a:noFill/>
            <a:miter lim="800000"/>
            <a:headEnd/>
            <a:tailEnd/>
          </a:ln>
        </p:spPr>
        <p:txBody>
          <a:bodyPr wrap="none">
            <a:spAutoFit/>
          </a:bodyPr>
          <a:lstStyle/>
          <a:p>
            <a:r>
              <a:rPr lang="en-US" b="1"/>
              <a:t>x</a:t>
            </a:r>
          </a:p>
        </p:txBody>
      </p:sp>
      <p:sp>
        <p:nvSpPr>
          <p:cNvPr id="26635" name="Text Box 29"/>
          <p:cNvSpPr txBox="1">
            <a:spLocks noChangeArrowheads="1"/>
          </p:cNvSpPr>
          <p:nvPr/>
        </p:nvSpPr>
        <p:spPr bwMode="auto">
          <a:xfrm>
            <a:off x="6858000" y="1498600"/>
            <a:ext cx="293670" cy="369332"/>
          </a:xfrm>
          <a:prstGeom prst="rect">
            <a:avLst/>
          </a:prstGeom>
          <a:noFill/>
          <a:ln w="9525">
            <a:noFill/>
            <a:miter lim="800000"/>
            <a:headEnd/>
            <a:tailEnd/>
          </a:ln>
        </p:spPr>
        <p:txBody>
          <a:bodyPr wrap="none">
            <a:spAutoFit/>
          </a:bodyPr>
          <a:lstStyle/>
          <a:p>
            <a:r>
              <a:rPr lang="en-US" b="1"/>
              <a:t>y</a:t>
            </a:r>
          </a:p>
        </p:txBody>
      </p:sp>
      <p:sp>
        <p:nvSpPr>
          <p:cNvPr id="26636" name="Text Box 30"/>
          <p:cNvSpPr txBox="1">
            <a:spLocks noChangeArrowheads="1"/>
          </p:cNvSpPr>
          <p:nvPr/>
        </p:nvSpPr>
        <p:spPr bwMode="auto">
          <a:xfrm>
            <a:off x="5722938" y="914401"/>
            <a:ext cx="298450" cy="366713"/>
          </a:xfrm>
          <a:prstGeom prst="rect">
            <a:avLst/>
          </a:prstGeom>
          <a:noFill/>
          <a:ln w="9525">
            <a:noFill/>
            <a:miter lim="800000"/>
            <a:headEnd/>
            <a:tailEnd/>
          </a:ln>
        </p:spPr>
        <p:txBody>
          <a:bodyPr wrap="none">
            <a:spAutoFit/>
          </a:bodyPr>
          <a:lstStyle/>
          <a:p>
            <a:r>
              <a:rPr lang="en-US" b="1"/>
              <a:t>z</a:t>
            </a:r>
          </a:p>
        </p:txBody>
      </p:sp>
      <p:sp>
        <p:nvSpPr>
          <p:cNvPr id="26637" name="Rectangle 31"/>
          <p:cNvSpPr>
            <a:spLocks noChangeArrowheads="1"/>
          </p:cNvSpPr>
          <p:nvPr/>
        </p:nvSpPr>
        <p:spPr bwMode="auto">
          <a:xfrm>
            <a:off x="6340476" y="1208089"/>
            <a:ext cx="762325" cy="307777"/>
          </a:xfrm>
          <a:prstGeom prst="rect">
            <a:avLst/>
          </a:prstGeom>
          <a:noFill/>
          <a:ln w="9525">
            <a:noFill/>
            <a:miter lim="800000"/>
            <a:headEnd/>
            <a:tailEnd/>
          </a:ln>
        </p:spPr>
        <p:txBody>
          <a:bodyPr wrap="none">
            <a:spAutoFit/>
          </a:bodyPr>
          <a:lstStyle/>
          <a:p>
            <a:r>
              <a:rPr lang="en-US" sz="1400" b="1">
                <a:solidFill>
                  <a:schemeClr val="accent2"/>
                </a:solidFill>
              </a:rPr>
              <a:t>P(x,y,z)</a:t>
            </a:r>
          </a:p>
        </p:txBody>
      </p:sp>
      <p:grpSp>
        <p:nvGrpSpPr>
          <p:cNvPr id="26638" name="Group 32"/>
          <p:cNvGrpSpPr>
            <a:grpSpLocks/>
          </p:cNvGrpSpPr>
          <p:nvPr/>
        </p:nvGrpSpPr>
        <p:grpSpPr bwMode="auto">
          <a:xfrm>
            <a:off x="5384800" y="2670175"/>
            <a:ext cx="1716088" cy="1524000"/>
            <a:chOff x="1248" y="768"/>
            <a:chExt cx="2329" cy="2021"/>
          </a:xfrm>
        </p:grpSpPr>
        <p:grpSp>
          <p:nvGrpSpPr>
            <p:cNvPr id="26688" name="Group 33"/>
            <p:cNvGrpSpPr>
              <a:grpSpLocks/>
            </p:cNvGrpSpPr>
            <p:nvPr/>
          </p:nvGrpSpPr>
          <p:grpSpPr bwMode="auto">
            <a:xfrm>
              <a:off x="1248" y="768"/>
              <a:ext cx="2329" cy="2021"/>
              <a:chOff x="1417" y="759"/>
              <a:chExt cx="2160" cy="2030"/>
            </a:xfrm>
          </p:grpSpPr>
          <p:sp>
            <p:nvSpPr>
              <p:cNvPr id="26690" name="Line 34"/>
              <p:cNvSpPr>
                <a:spLocks noChangeShapeType="1"/>
              </p:cNvSpPr>
              <p:nvPr/>
            </p:nvSpPr>
            <p:spPr bwMode="auto">
              <a:xfrm flipV="1">
                <a:off x="2208" y="759"/>
                <a:ext cx="5" cy="1449"/>
              </a:xfrm>
              <a:prstGeom prst="line">
                <a:avLst/>
              </a:prstGeom>
              <a:noFill/>
              <a:ln w="9525">
                <a:solidFill>
                  <a:schemeClr val="tx1"/>
                </a:solidFill>
                <a:round/>
                <a:headEnd/>
                <a:tailEnd type="triangle" w="med" len="med"/>
              </a:ln>
            </p:spPr>
            <p:txBody>
              <a:bodyPr/>
              <a:lstStyle/>
              <a:p>
                <a:endParaRPr lang="en-US"/>
              </a:p>
            </p:txBody>
          </p:sp>
          <p:sp>
            <p:nvSpPr>
              <p:cNvPr id="26691" name="Line 35"/>
              <p:cNvSpPr>
                <a:spLocks noChangeShapeType="1"/>
              </p:cNvSpPr>
              <p:nvPr/>
            </p:nvSpPr>
            <p:spPr bwMode="auto">
              <a:xfrm>
                <a:off x="2208" y="2208"/>
                <a:ext cx="1369" cy="0"/>
              </a:xfrm>
              <a:prstGeom prst="line">
                <a:avLst/>
              </a:prstGeom>
              <a:noFill/>
              <a:ln w="9525">
                <a:solidFill>
                  <a:schemeClr val="tx1"/>
                </a:solidFill>
                <a:round/>
                <a:headEnd/>
                <a:tailEnd type="triangle" w="med" len="med"/>
              </a:ln>
            </p:spPr>
            <p:txBody>
              <a:bodyPr/>
              <a:lstStyle/>
              <a:p>
                <a:endParaRPr lang="en-US"/>
              </a:p>
            </p:txBody>
          </p:sp>
          <p:sp>
            <p:nvSpPr>
              <p:cNvPr id="26692" name="Line 36"/>
              <p:cNvSpPr>
                <a:spLocks noChangeShapeType="1"/>
              </p:cNvSpPr>
              <p:nvPr/>
            </p:nvSpPr>
            <p:spPr bwMode="auto">
              <a:xfrm flipH="1">
                <a:off x="1417" y="2208"/>
                <a:ext cx="791" cy="581"/>
              </a:xfrm>
              <a:prstGeom prst="line">
                <a:avLst/>
              </a:prstGeom>
              <a:noFill/>
              <a:ln w="9525">
                <a:solidFill>
                  <a:schemeClr val="tx1"/>
                </a:solidFill>
                <a:round/>
                <a:headEnd/>
                <a:tailEnd type="triangle" w="med" len="med"/>
              </a:ln>
            </p:spPr>
            <p:txBody>
              <a:bodyPr/>
              <a:lstStyle/>
              <a:p>
                <a:endParaRPr lang="en-US"/>
              </a:p>
            </p:txBody>
          </p:sp>
          <p:sp>
            <p:nvSpPr>
              <p:cNvPr id="26693" name="Oval 37"/>
              <p:cNvSpPr>
                <a:spLocks noChangeArrowheads="1"/>
              </p:cNvSpPr>
              <p:nvPr/>
            </p:nvSpPr>
            <p:spPr bwMode="auto">
              <a:xfrm>
                <a:off x="2784" y="139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94" name="Line 38"/>
              <p:cNvSpPr>
                <a:spLocks noChangeShapeType="1"/>
              </p:cNvSpPr>
              <p:nvPr/>
            </p:nvSpPr>
            <p:spPr bwMode="auto">
              <a:xfrm flipH="1">
                <a:off x="2798" y="1449"/>
                <a:ext cx="5" cy="1148"/>
              </a:xfrm>
              <a:prstGeom prst="line">
                <a:avLst/>
              </a:prstGeom>
              <a:noFill/>
              <a:ln w="9525" cap="rnd">
                <a:solidFill>
                  <a:schemeClr val="tx1"/>
                </a:solidFill>
                <a:prstDash val="sysDot"/>
                <a:round/>
                <a:headEnd/>
                <a:tailEnd/>
              </a:ln>
            </p:spPr>
            <p:txBody>
              <a:bodyPr/>
              <a:lstStyle/>
              <a:p>
                <a:endParaRPr lang="en-US"/>
              </a:p>
            </p:txBody>
          </p:sp>
          <p:sp>
            <p:nvSpPr>
              <p:cNvPr id="26695" name="Line 39"/>
              <p:cNvSpPr>
                <a:spLocks noChangeShapeType="1"/>
              </p:cNvSpPr>
              <p:nvPr/>
            </p:nvSpPr>
            <p:spPr bwMode="auto">
              <a:xfrm flipH="1">
                <a:off x="1680" y="2592"/>
                <a:ext cx="1104" cy="0"/>
              </a:xfrm>
              <a:prstGeom prst="line">
                <a:avLst/>
              </a:prstGeom>
              <a:noFill/>
              <a:ln w="9525" cap="rnd">
                <a:solidFill>
                  <a:schemeClr val="tx1"/>
                </a:solidFill>
                <a:prstDash val="sysDot"/>
                <a:round/>
                <a:headEnd/>
                <a:tailEnd/>
              </a:ln>
            </p:spPr>
            <p:txBody>
              <a:bodyPr/>
              <a:lstStyle/>
              <a:p>
                <a:endParaRPr lang="en-US"/>
              </a:p>
            </p:txBody>
          </p:sp>
          <p:sp>
            <p:nvSpPr>
              <p:cNvPr id="26696" name="Line 40"/>
              <p:cNvSpPr>
                <a:spLocks noChangeShapeType="1"/>
              </p:cNvSpPr>
              <p:nvPr/>
            </p:nvSpPr>
            <p:spPr bwMode="auto">
              <a:xfrm flipH="1">
                <a:off x="2784" y="2208"/>
                <a:ext cx="528" cy="384"/>
              </a:xfrm>
              <a:prstGeom prst="line">
                <a:avLst/>
              </a:prstGeom>
              <a:noFill/>
              <a:ln w="9525" cap="rnd">
                <a:solidFill>
                  <a:schemeClr val="tx1"/>
                </a:solidFill>
                <a:prstDash val="sysDot"/>
                <a:round/>
                <a:headEnd/>
                <a:tailEnd/>
              </a:ln>
            </p:spPr>
            <p:txBody>
              <a:bodyPr/>
              <a:lstStyle/>
              <a:p>
                <a:endParaRPr lang="en-US"/>
              </a:p>
            </p:txBody>
          </p:sp>
          <p:sp>
            <p:nvSpPr>
              <p:cNvPr id="26697" name="Line 41"/>
              <p:cNvSpPr>
                <a:spLocks noChangeShapeType="1"/>
              </p:cNvSpPr>
              <p:nvPr/>
            </p:nvSpPr>
            <p:spPr bwMode="auto">
              <a:xfrm flipH="1">
                <a:off x="1675" y="1408"/>
                <a:ext cx="1104" cy="0"/>
              </a:xfrm>
              <a:prstGeom prst="line">
                <a:avLst/>
              </a:prstGeom>
              <a:noFill/>
              <a:ln w="9525" cap="rnd">
                <a:solidFill>
                  <a:schemeClr val="tx1"/>
                </a:solidFill>
                <a:prstDash val="sysDot"/>
                <a:round/>
                <a:headEnd/>
                <a:tailEnd/>
              </a:ln>
            </p:spPr>
            <p:txBody>
              <a:bodyPr/>
              <a:lstStyle/>
              <a:p>
                <a:endParaRPr lang="en-US"/>
              </a:p>
            </p:txBody>
          </p:sp>
          <p:sp>
            <p:nvSpPr>
              <p:cNvPr id="26698" name="Line 42"/>
              <p:cNvSpPr>
                <a:spLocks noChangeShapeType="1"/>
              </p:cNvSpPr>
              <p:nvPr/>
            </p:nvSpPr>
            <p:spPr bwMode="auto">
              <a:xfrm flipH="1">
                <a:off x="2798" y="1033"/>
                <a:ext cx="528" cy="384"/>
              </a:xfrm>
              <a:prstGeom prst="line">
                <a:avLst/>
              </a:prstGeom>
              <a:noFill/>
              <a:ln w="9525" cap="rnd">
                <a:solidFill>
                  <a:schemeClr val="tx1"/>
                </a:solidFill>
                <a:prstDash val="sysDot"/>
                <a:round/>
                <a:headEnd/>
                <a:tailEnd/>
              </a:ln>
            </p:spPr>
            <p:txBody>
              <a:bodyPr/>
              <a:lstStyle/>
              <a:p>
                <a:endParaRPr lang="en-US"/>
              </a:p>
            </p:txBody>
          </p:sp>
          <p:sp>
            <p:nvSpPr>
              <p:cNvPr id="26699" name="Line 43"/>
              <p:cNvSpPr>
                <a:spLocks noChangeShapeType="1"/>
              </p:cNvSpPr>
              <p:nvPr/>
            </p:nvSpPr>
            <p:spPr bwMode="auto">
              <a:xfrm flipH="1">
                <a:off x="1680" y="1440"/>
                <a:ext cx="5" cy="1148"/>
              </a:xfrm>
              <a:prstGeom prst="line">
                <a:avLst/>
              </a:prstGeom>
              <a:noFill/>
              <a:ln w="9525" cap="rnd">
                <a:solidFill>
                  <a:schemeClr val="tx1"/>
                </a:solidFill>
                <a:prstDash val="sysDot"/>
                <a:round/>
                <a:headEnd/>
                <a:tailEnd/>
              </a:ln>
            </p:spPr>
            <p:txBody>
              <a:bodyPr/>
              <a:lstStyle/>
              <a:p>
                <a:endParaRPr lang="en-US"/>
              </a:p>
            </p:txBody>
          </p:sp>
          <p:sp>
            <p:nvSpPr>
              <p:cNvPr id="26700" name="Line 44"/>
              <p:cNvSpPr>
                <a:spLocks noChangeShapeType="1"/>
              </p:cNvSpPr>
              <p:nvPr/>
            </p:nvSpPr>
            <p:spPr bwMode="auto">
              <a:xfrm flipH="1">
                <a:off x="3310" y="1065"/>
                <a:ext cx="5" cy="1148"/>
              </a:xfrm>
              <a:prstGeom prst="line">
                <a:avLst/>
              </a:prstGeom>
              <a:noFill/>
              <a:ln w="9525" cap="rnd">
                <a:solidFill>
                  <a:schemeClr val="tx1"/>
                </a:solidFill>
                <a:prstDash val="sysDot"/>
                <a:round/>
                <a:headEnd/>
                <a:tailEnd/>
              </a:ln>
            </p:spPr>
            <p:txBody>
              <a:bodyPr/>
              <a:lstStyle/>
              <a:p>
                <a:endParaRPr lang="en-US"/>
              </a:p>
            </p:txBody>
          </p:sp>
          <p:sp>
            <p:nvSpPr>
              <p:cNvPr id="26701" name="Line 45"/>
              <p:cNvSpPr>
                <a:spLocks noChangeShapeType="1"/>
              </p:cNvSpPr>
              <p:nvPr/>
            </p:nvSpPr>
            <p:spPr bwMode="auto">
              <a:xfrm flipH="1">
                <a:off x="1691" y="1024"/>
                <a:ext cx="528" cy="384"/>
              </a:xfrm>
              <a:prstGeom prst="line">
                <a:avLst/>
              </a:prstGeom>
              <a:noFill/>
              <a:ln w="9525" cap="rnd">
                <a:solidFill>
                  <a:schemeClr val="tx1"/>
                </a:solidFill>
                <a:prstDash val="sysDot"/>
                <a:round/>
                <a:headEnd/>
                <a:tailEnd/>
              </a:ln>
            </p:spPr>
            <p:txBody>
              <a:bodyPr/>
              <a:lstStyle/>
              <a:p>
                <a:endParaRPr lang="en-US"/>
              </a:p>
            </p:txBody>
          </p:sp>
          <p:sp>
            <p:nvSpPr>
              <p:cNvPr id="26702" name="Line 46"/>
              <p:cNvSpPr>
                <a:spLocks noChangeShapeType="1"/>
              </p:cNvSpPr>
              <p:nvPr/>
            </p:nvSpPr>
            <p:spPr bwMode="auto">
              <a:xfrm flipH="1">
                <a:off x="2197" y="1024"/>
                <a:ext cx="1104" cy="0"/>
              </a:xfrm>
              <a:prstGeom prst="line">
                <a:avLst/>
              </a:prstGeom>
              <a:noFill/>
              <a:ln w="9525" cap="rnd">
                <a:solidFill>
                  <a:schemeClr val="tx1"/>
                </a:solidFill>
                <a:prstDash val="sysDot"/>
                <a:round/>
                <a:headEnd/>
                <a:tailEnd/>
              </a:ln>
            </p:spPr>
            <p:txBody>
              <a:bodyPr/>
              <a:lstStyle/>
              <a:p>
                <a:endParaRPr lang="en-US"/>
              </a:p>
            </p:txBody>
          </p:sp>
          <p:sp>
            <p:nvSpPr>
              <p:cNvPr id="26703" name="Oval 47"/>
              <p:cNvSpPr>
                <a:spLocks noChangeArrowheads="1"/>
              </p:cNvSpPr>
              <p:nvPr/>
            </p:nvSpPr>
            <p:spPr bwMode="auto">
              <a:xfrm>
                <a:off x="1671" y="2562"/>
                <a:ext cx="48" cy="48"/>
              </a:xfrm>
              <a:prstGeom prst="ellipse">
                <a:avLst/>
              </a:prstGeom>
              <a:solidFill>
                <a:srgbClr val="FF0000"/>
              </a:solidFill>
              <a:ln w="9525">
                <a:solidFill>
                  <a:schemeClr val="tx1"/>
                </a:solidFill>
                <a:round/>
                <a:headEnd/>
                <a:tailEnd/>
              </a:ln>
            </p:spPr>
            <p:txBody>
              <a:bodyPr wrap="none" anchor="ctr"/>
              <a:lstStyle/>
              <a:p>
                <a:endParaRPr lang="en-US"/>
              </a:p>
            </p:txBody>
          </p:sp>
          <p:sp>
            <p:nvSpPr>
              <p:cNvPr id="26704" name="Oval 48"/>
              <p:cNvSpPr>
                <a:spLocks noChangeArrowheads="1"/>
              </p:cNvSpPr>
              <p:nvPr/>
            </p:nvSpPr>
            <p:spPr bwMode="auto">
              <a:xfrm>
                <a:off x="3292" y="2178"/>
                <a:ext cx="48" cy="48"/>
              </a:xfrm>
              <a:prstGeom prst="ellipse">
                <a:avLst/>
              </a:prstGeom>
              <a:solidFill>
                <a:srgbClr val="FF0000"/>
              </a:solidFill>
              <a:ln w="9525">
                <a:solidFill>
                  <a:schemeClr val="tx1"/>
                </a:solidFill>
                <a:round/>
                <a:headEnd/>
                <a:tailEnd/>
              </a:ln>
            </p:spPr>
            <p:txBody>
              <a:bodyPr wrap="none" anchor="ctr"/>
              <a:lstStyle/>
              <a:p>
                <a:endParaRPr lang="en-US"/>
              </a:p>
            </p:txBody>
          </p:sp>
          <p:sp>
            <p:nvSpPr>
              <p:cNvPr id="26705" name="Oval 49"/>
              <p:cNvSpPr>
                <a:spLocks noChangeArrowheads="1"/>
              </p:cNvSpPr>
              <p:nvPr/>
            </p:nvSpPr>
            <p:spPr bwMode="auto">
              <a:xfrm>
                <a:off x="2189" y="999"/>
                <a:ext cx="48" cy="48"/>
              </a:xfrm>
              <a:prstGeom prst="ellipse">
                <a:avLst/>
              </a:prstGeom>
              <a:solidFill>
                <a:srgbClr val="FF0000"/>
              </a:solidFill>
              <a:ln w="9525">
                <a:solidFill>
                  <a:schemeClr val="tx1"/>
                </a:solidFill>
                <a:round/>
                <a:headEnd/>
                <a:tailEnd/>
              </a:ln>
            </p:spPr>
            <p:txBody>
              <a:bodyPr wrap="none" anchor="ctr"/>
              <a:lstStyle/>
              <a:p>
                <a:endParaRPr lang="en-US"/>
              </a:p>
            </p:txBody>
          </p:sp>
        </p:grpSp>
        <p:sp>
          <p:nvSpPr>
            <p:cNvPr id="26689" name="Oval 50"/>
            <p:cNvSpPr>
              <a:spLocks noChangeArrowheads="1"/>
            </p:cNvSpPr>
            <p:nvPr/>
          </p:nvSpPr>
          <p:spPr bwMode="auto">
            <a:xfrm>
              <a:off x="2073" y="2178"/>
              <a:ext cx="48" cy="48"/>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26639" name="Line 51"/>
          <p:cNvSpPr>
            <a:spLocks noChangeShapeType="1"/>
          </p:cNvSpPr>
          <p:nvPr/>
        </p:nvSpPr>
        <p:spPr bwMode="auto">
          <a:xfrm>
            <a:off x="5994400" y="3736975"/>
            <a:ext cx="457200" cy="304800"/>
          </a:xfrm>
          <a:prstGeom prst="line">
            <a:avLst/>
          </a:prstGeom>
          <a:noFill/>
          <a:ln w="12700">
            <a:solidFill>
              <a:srgbClr val="FF0000"/>
            </a:solidFill>
            <a:round/>
            <a:headEnd/>
            <a:tailEnd type="arrow" w="med" len="med"/>
          </a:ln>
        </p:spPr>
        <p:txBody>
          <a:bodyPr/>
          <a:lstStyle/>
          <a:p>
            <a:endParaRPr lang="en-US"/>
          </a:p>
        </p:txBody>
      </p:sp>
      <p:sp>
        <p:nvSpPr>
          <p:cNvPr id="26640" name="Line 52"/>
          <p:cNvSpPr>
            <a:spLocks noChangeShapeType="1"/>
          </p:cNvSpPr>
          <p:nvPr/>
        </p:nvSpPr>
        <p:spPr bwMode="auto">
          <a:xfrm>
            <a:off x="6026150" y="2874963"/>
            <a:ext cx="501650" cy="328612"/>
          </a:xfrm>
          <a:prstGeom prst="line">
            <a:avLst/>
          </a:prstGeom>
          <a:noFill/>
          <a:ln w="12700" cap="rnd">
            <a:solidFill>
              <a:srgbClr val="FF0000"/>
            </a:solidFill>
            <a:prstDash val="sysDot"/>
            <a:round/>
            <a:headEnd/>
            <a:tailEnd/>
          </a:ln>
        </p:spPr>
        <p:txBody>
          <a:bodyPr/>
          <a:lstStyle/>
          <a:p>
            <a:endParaRPr lang="en-US"/>
          </a:p>
        </p:txBody>
      </p:sp>
      <p:sp>
        <p:nvSpPr>
          <p:cNvPr id="26641" name="Freeform 53"/>
          <p:cNvSpPr>
            <a:spLocks/>
          </p:cNvSpPr>
          <p:nvPr/>
        </p:nvSpPr>
        <p:spPr bwMode="auto">
          <a:xfrm>
            <a:off x="5872163" y="3844926"/>
            <a:ext cx="296862" cy="61913"/>
          </a:xfrm>
          <a:custGeom>
            <a:avLst/>
            <a:gdLst>
              <a:gd name="T0" fmla="*/ 0 w 336"/>
              <a:gd name="T1" fmla="*/ 0 h 48"/>
              <a:gd name="T2" fmla="*/ 2147483647 w 336"/>
              <a:gd name="T3" fmla="*/ 2147483647 h 48"/>
              <a:gd name="T4" fmla="*/ 2147483647 w 336"/>
              <a:gd name="T5" fmla="*/ 0 h 48"/>
              <a:gd name="T6" fmla="*/ 0 60000 65536"/>
              <a:gd name="T7" fmla="*/ 0 60000 65536"/>
              <a:gd name="T8" fmla="*/ 0 60000 65536"/>
              <a:gd name="T9" fmla="*/ 0 w 336"/>
              <a:gd name="T10" fmla="*/ 0 h 48"/>
              <a:gd name="T11" fmla="*/ 336 w 336"/>
              <a:gd name="T12" fmla="*/ 48 h 48"/>
            </a:gdLst>
            <a:ahLst/>
            <a:cxnLst>
              <a:cxn ang="T6">
                <a:pos x="T0" y="T1"/>
              </a:cxn>
              <a:cxn ang="T7">
                <a:pos x="T2" y="T3"/>
              </a:cxn>
              <a:cxn ang="T8">
                <a:pos x="T4" y="T5"/>
              </a:cxn>
            </a:cxnLst>
            <a:rect l="T9" t="T10" r="T11" b="T12"/>
            <a:pathLst>
              <a:path w="336" h="48">
                <a:moveTo>
                  <a:pt x="0" y="0"/>
                </a:moveTo>
                <a:cubicBezTo>
                  <a:pt x="68" y="24"/>
                  <a:pt x="136" y="48"/>
                  <a:pt x="192" y="48"/>
                </a:cubicBezTo>
                <a:cubicBezTo>
                  <a:pt x="248" y="48"/>
                  <a:pt x="292" y="24"/>
                  <a:pt x="336" y="0"/>
                </a:cubicBezTo>
              </a:path>
            </a:pathLst>
          </a:custGeom>
          <a:noFill/>
          <a:ln w="9525">
            <a:solidFill>
              <a:srgbClr val="FF0000"/>
            </a:solidFill>
            <a:round/>
            <a:headEnd type="triangle" w="med" len="med"/>
            <a:tailEnd type="triangle" w="med" len="med"/>
          </a:ln>
        </p:spPr>
        <p:txBody>
          <a:bodyPr/>
          <a:lstStyle/>
          <a:p>
            <a:endParaRPr lang="en-US"/>
          </a:p>
        </p:txBody>
      </p:sp>
      <p:sp>
        <p:nvSpPr>
          <p:cNvPr id="26642" name="Text Box 54"/>
          <p:cNvSpPr txBox="1">
            <a:spLocks noChangeArrowheads="1"/>
          </p:cNvSpPr>
          <p:nvPr/>
        </p:nvSpPr>
        <p:spPr bwMode="auto">
          <a:xfrm>
            <a:off x="5915025" y="3848101"/>
            <a:ext cx="346570" cy="307777"/>
          </a:xfrm>
          <a:prstGeom prst="rect">
            <a:avLst/>
          </a:prstGeom>
          <a:noFill/>
          <a:ln w="9525">
            <a:noFill/>
            <a:miter lim="800000"/>
            <a:headEnd/>
            <a:tailEnd/>
          </a:ln>
        </p:spPr>
        <p:txBody>
          <a:bodyPr wrap="none">
            <a:spAutoFit/>
          </a:bodyPr>
          <a:lstStyle/>
          <a:p>
            <a:r>
              <a:rPr lang="el-GR" sz="1400" b="1">
                <a:solidFill>
                  <a:srgbClr val="FF0000"/>
                </a:solidFill>
                <a:cs typeface="Arial" charset="0"/>
              </a:rPr>
              <a:t>Φ</a:t>
            </a:r>
          </a:p>
        </p:txBody>
      </p:sp>
      <p:sp>
        <p:nvSpPr>
          <p:cNvPr id="26643" name="Line 55"/>
          <p:cNvSpPr>
            <a:spLocks noChangeShapeType="1"/>
          </p:cNvSpPr>
          <p:nvPr/>
        </p:nvSpPr>
        <p:spPr bwMode="auto">
          <a:xfrm flipH="1" flipV="1">
            <a:off x="5994400" y="2855913"/>
            <a:ext cx="0" cy="881062"/>
          </a:xfrm>
          <a:prstGeom prst="line">
            <a:avLst/>
          </a:prstGeom>
          <a:noFill/>
          <a:ln w="9525">
            <a:solidFill>
              <a:srgbClr val="FF0000"/>
            </a:solidFill>
            <a:round/>
            <a:headEnd/>
            <a:tailEnd type="triangle" w="med" len="med"/>
          </a:ln>
        </p:spPr>
        <p:txBody>
          <a:bodyPr/>
          <a:lstStyle/>
          <a:p>
            <a:endParaRPr lang="en-US"/>
          </a:p>
        </p:txBody>
      </p:sp>
      <p:sp>
        <p:nvSpPr>
          <p:cNvPr id="26644" name="Text Box 56"/>
          <p:cNvSpPr txBox="1">
            <a:spLocks noChangeArrowheads="1"/>
          </p:cNvSpPr>
          <p:nvPr/>
        </p:nvSpPr>
        <p:spPr bwMode="auto">
          <a:xfrm>
            <a:off x="5761038" y="2701925"/>
            <a:ext cx="273050" cy="304800"/>
          </a:xfrm>
          <a:prstGeom prst="rect">
            <a:avLst/>
          </a:prstGeom>
          <a:noFill/>
          <a:ln w="9525">
            <a:noFill/>
            <a:miter lim="800000"/>
            <a:headEnd/>
            <a:tailEnd/>
          </a:ln>
        </p:spPr>
        <p:txBody>
          <a:bodyPr wrap="none">
            <a:spAutoFit/>
          </a:bodyPr>
          <a:lstStyle/>
          <a:p>
            <a:r>
              <a:rPr lang="en-US" sz="1400" b="1">
                <a:solidFill>
                  <a:srgbClr val="FF0000"/>
                </a:solidFill>
              </a:rPr>
              <a:t>z</a:t>
            </a:r>
          </a:p>
        </p:txBody>
      </p:sp>
      <p:sp>
        <p:nvSpPr>
          <p:cNvPr id="26645" name="Text Box 57"/>
          <p:cNvSpPr txBox="1">
            <a:spLocks noChangeArrowheads="1"/>
          </p:cNvSpPr>
          <p:nvPr/>
        </p:nvSpPr>
        <p:spPr bwMode="auto">
          <a:xfrm>
            <a:off x="6299200" y="3736975"/>
            <a:ext cx="254000" cy="304800"/>
          </a:xfrm>
          <a:prstGeom prst="rect">
            <a:avLst/>
          </a:prstGeom>
          <a:noFill/>
          <a:ln w="9525">
            <a:noFill/>
            <a:miter lim="800000"/>
            <a:headEnd/>
            <a:tailEnd/>
          </a:ln>
        </p:spPr>
        <p:txBody>
          <a:bodyPr wrap="none">
            <a:spAutoFit/>
          </a:bodyPr>
          <a:lstStyle/>
          <a:p>
            <a:r>
              <a:rPr lang="en-US" sz="1400" b="1">
                <a:solidFill>
                  <a:srgbClr val="FF0000"/>
                </a:solidFill>
              </a:rPr>
              <a:t>r</a:t>
            </a:r>
          </a:p>
        </p:txBody>
      </p:sp>
      <p:sp>
        <p:nvSpPr>
          <p:cNvPr id="26646" name="Text Box 58"/>
          <p:cNvSpPr txBox="1">
            <a:spLocks noChangeArrowheads="1"/>
          </p:cNvSpPr>
          <p:nvPr/>
        </p:nvSpPr>
        <p:spPr bwMode="auto">
          <a:xfrm>
            <a:off x="5232400" y="3813176"/>
            <a:ext cx="298450" cy="366713"/>
          </a:xfrm>
          <a:prstGeom prst="rect">
            <a:avLst/>
          </a:prstGeom>
          <a:noFill/>
          <a:ln w="9525">
            <a:noFill/>
            <a:miter lim="800000"/>
            <a:headEnd/>
            <a:tailEnd/>
          </a:ln>
        </p:spPr>
        <p:txBody>
          <a:bodyPr wrap="none">
            <a:spAutoFit/>
          </a:bodyPr>
          <a:lstStyle/>
          <a:p>
            <a:r>
              <a:rPr lang="en-US"/>
              <a:t>x</a:t>
            </a:r>
          </a:p>
        </p:txBody>
      </p:sp>
      <p:sp>
        <p:nvSpPr>
          <p:cNvPr id="26647" name="Text Box 59"/>
          <p:cNvSpPr txBox="1">
            <a:spLocks noChangeArrowheads="1"/>
          </p:cNvSpPr>
          <p:nvPr/>
        </p:nvSpPr>
        <p:spPr bwMode="auto">
          <a:xfrm>
            <a:off x="6969125" y="3689350"/>
            <a:ext cx="280846" cy="369332"/>
          </a:xfrm>
          <a:prstGeom prst="rect">
            <a:avLst/>
          </a:prstGeom>
          <a:noFill/>
          <a:ln w="9525">
            <a:noFill/>
            <a:miter lim="800000"/>
            <a:headEnd/>
            <a:tailEnd/>
          </a:ln>
        </p:spPr>
        <p:txBody>
          <a:bodyPr wrap="none">
            <a:spAutoFit/>
          </a:bodyPr>
          <a:lstStyle/>
          <a:p>
            <a:r>
              <a:rPr lang="en-US"/>
              <a:t>y</a:t>
            </a:r>
          </a:p>
        </p:txBody>
      </p:sp>
      <p:sp>
        <p:nvSpPr>
          <p:cNvPr id="26648" name="Text Box 60"/>
          <p:cNvSpPr txBox="1">
            <a:spLocks noChangeArrowheads="1"/>
          </p:cNvSpPr>
          <p:nvPr/>
        </p:nvSpPr>
        <p:spPr bwMode="auto">
          <a:xfrm>
            <a:off x="5994400" y="2517775"/>
            <a:ext cx="284052" cy="369332"/>
          </a:xfrm>
          <a:prstGeom prst="rect">
            <a:avLst/>
          </a:prstGeom>
          <a:noFill/>
          <a:ln w="9525">
            <a:noFill/>
            <a:miter lim="800000"/>
            <a:headEnd/>
            <a:tailEnd/>
          </a:ln>
        </p:spPr>
        <p:txBody>
          <a:bodyPr wrap="none">
            <a:spAutoFit/>
          </a:bodyPr>
          <a:lstStyle/>
          <a:p>
            <a:r>
              <a:rPr lang="en-US"/>
              <a:t>z</a:t>
            </a:r>
          </a:p>
        </p:txBody>
      </p:sp>
      <p:sp>
        <p:nvSpPr>
          <p:cNvPr id="26649" name="Rectangle 61"/>
          <p:cNvSpPr>
            <a:spLocks noChangeArrowheads="1"/>
          </p:cNvSpPr>
          <p:nvPr/>
        </p:nvSpPr>
        <p:spPr bwMode="auto">
          <a:xfrm>
            <a:off x="6477000" y="2946400"/>
            <a:ext cx="922338" cy="304800"/>
          </a:xfrm>
          <a:prstGeom prst="rect">
            <a:avLst/>
          </a:prstGeom>
          <a:noFill/>
          <a:ln w="9525">
            <a:noFill/>
            <a:miter lim="800000"/>
            <a:headEnd/>
            <a:tailEnd/>
          </a:ln>
        </p:spPr>
        <p:txBody>
          <a:bodyPr wrap="none">
            <a:spAutoFit/>
          </a:bodyPr>
          <a:lstStyle/>
          <a:p>
            <a:r>
              <a:rPr lang="en-US" sz="1400" b="1">
                <a:solidFill>
                  <a:schemeClr val="accent2"/>
                </a:solidFill>
              </a:rPr>
              <a:t>P(r, </a:t>
            </a:r>
            <a:r>
              <a:rPr lang="el-GR" sz="1400" b="1">
                <a:solidFill>
                  <a:schemeClr val="accent2"/>
                </a:solidFill>
                <a:cs typeface="Arial" charset="0"/>
              </a:rPr>
              <a:t>Φ</a:t>
            </a:r>
            <a:r>
              <a:rPr lang="en-US" sz="1400" b="1">
                <a:solidFill>
                  <a:schemeClr val="accent2"/>
                </a:solidFill>
              </a:rPr>
              <a:t>, z)</a:t>
            </a:r>
          </a:p>
        </p:txBody>
      </p:sp>
      <p:grpSp>
        <p:nvGrpSpPr>
          <p:cNvPr id="26650" name="Group 62"/>
          <p:cNvGrpSpPr>
            <a:grpSpLocks/>
          </p:cNvGrpSpPr>
          <p:nvPr/>
        </p:nvGrpSpPr>
        <p:grpSpPr bwMode="auto">
          <a:xfrm>
            <a:off x="5334000" y="4622800"/>
            <a:ext cx="1828800" cy="1608138"/>
            <a:chOff x="2160" y="1584"/>
            <a:chExt cx="1417" cy="1253"/>
          </a:xfrm>
        </p:grpSpPr>
        <p:sp>
          <p:nvSpPr>
            <p:cNvPr id="26665" name="Line 63"/>
            <p:cNvSpPr>
              <a:spLocks noChangeShapeType="1"/>
            </p:cNvSpPr>
            <p:nvPr/>
          </p:nvSpPr>
          <p:spPr bwMode="auto">
            <a:xfrm flipV="1">
              <a:off x="2679" y="1584"/>
              <a:ext cx="3" cy="894"/>
            </a:xfrm>
            <a:prstGeom prst="line">
              <a:avLst/>
            </a:prstGeom>
            <a:noFill/>
            <a:ln w="9525">
              <a:solidFill>
                <a:schemeClr val="tx1"/>
              </a:solidFill>
              <a:round/>
              <a:headEnd/>
              <a:tailEnd type="triangle" w="med" len="med"/>
            </a:ln>
          </p:spPr>
          <p:txBody>
            <a:bodyPr/>
            <a:lstStyle/>
            <a:p>
              <a:endParaRPr lang="en-US"/>
            </a:p>
          </p:txBody>
        </p:sp>
        <p:sp>
          <p:nvSpPr>
            <p:cNvPr id="26666" name="Line 64"/>
            <p:cNvSpPr>
              <a:spLocks noChangeShapeType="1"/>
            </p:cNvSpPr>
            <p:nvPr/>
          </p:nvSpPr>
          <p:spPr bwMode="auto">
            <a:xfrm>
              <a:off x="2679" y="2478"/>
              <a:ext cx="898" cy="0"/>
            </a:xfrm>
            <a:prstGeom prst="line">
              <a:avLst/>
            </a:prstGeom>
            <a:noFill/>
            <a:ln w="9525">
              <a:solidFill>
                <a:schemeClr val="tx1"/>
              </a:solidFill>
              <a:round/>
              <a:headEnd/>
              <a:tailEnd type="triangle" w="med" len="med"/>
            </a:ln>
          </p:spPr>
          <p:txBody>
            <a:bodyPr/>
            <a:lstStyle/>
            <a:p>
              <a:endParaRPr lang="en-US"/>
            </a:p>
          </p:txBody>
        </p:sp>
        <p:sp>
          <p:nvSpPr>
            <p:cNvPr id="26667" name="Line 65"/>
            <p:cNvSpPr>
              <a:spLocks noChangeShapeType="1"/>
            </p:cNvSpPr>
            <p:nvPr/>
          </p:nvSpPr>
          <p:spPr bwMode="auto">
            <a:xfrm flipH="1">
              <a:off x="2160" y="2478"/>
              <a:ext cx="519" cy="359"/>
            </a:xfrm>
            <a:prstGeom prst="line">
              <a:avLst/>
            </a:prstGeom>
            <a:noFill/>
            <a:ln w="9525">
              <a:solidFill>
                <a:schemeClr val="tx1"/>
              </a:solidFill>
              <a:round/>
              <a:headEnd/>
              <a:tailEnd type="triangle" w="med" len="med"/>
            </a:ln>
          </p:spPr>
          <p:txBody>
            <a:bodyPr/>
            <a:lstStyle/>
            <a:p>
              <a:endParaRPr lang="en-US"/>
            </a:p>
          </p:txBody>
        </p:sp>
        <p:sp>
          <p:nvSpPr>
            <p:cNvPr id="26668" name="Oval 66"/>
            <p:cNvSpPr>
              <a:spLocks noChangeArrowheads="1"/>
            </p:cNvSpPr>
            <p:nvPr/>
          </p:nvSpPr>
          <p:spPr bwMode="auto">
            <a:xfrm>
              <a:off x="3057" y="1975"/>
              <a:ext cx="31" cy="29"/>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69" name="Line 67"/>
            <p:cNvSpPr>
              <a:spLocks noChangeShapeType="1"/>
            </p:cNvSpPr>
            <p:nvPr/>
          </p:nvSpPr>
          <p:spPr bwMode="auto">
            <a:xfrm flipH="1">
              <a:off x="3066" y="2010"/>
              <a:ext cx="3" cy="708"/>
            </a:xfrm>
            <a:prstGeom prst="line">
              <a:avLst/>
            </a:prstGeom>
            <a:noFill/>
            <a:ln w="9525" cap="rnd">
              <a:solidFill>
                <a:schemeClr val="tx1"/>
              </a:solidFill>
              <a:prstDash val="sysDot"/>
              <a:round/>
              <a:headEnd/>
              <a:tailEnd/>
            </a:ln>
          </p:spPr>
          <p:txBody>
            <a:bodyPr/>
            <a:lstStyle/>
            <a:p>
              <a:endParaRPr lang="en-US"/>
            </a:p>
          </p:txBody>
        </p:sp>
        <p:sp>
          <p:nvSpPr>
            <p:cNvPr id="26670" name="Line 68"/>
            <p:cNvSpPr>
              <a:spLocks noChangeShapeType="1"/>
            </p:cNvSpPr>
            <p:nvPr/>
          </p:nvSpPr>
          <p:spPr bwMode="auto">
            <a:xfrm flipH="1">
              <a:off x="2333" y="2715"/>
              <a:ext cx="724" cy="0"/>
            </a:xfrm>
            <a:prstGeom prst="line">
              <a:avLst/>
            </a:prstGeom>
            <a:noFill/>
            <a:ln w="9525" cap="rnd">
              <a:solidFill>
                <a:schemeClr val="tx1"/>
              </a:solidFill>
              <a:prstDash val="sysDot"/>
              <a:round/>
              <a:headEnd/>
              <a:tailEnd/>
            </a:ln>
          </p:spPr>
          <p:txBody>
            <a:bodyPr/>
            <a:lstStyle/>
            <a:p>
              <a:endParaRPr lang="en-US"/>
            </a:p>
          </p:txBody>
        </p:sp>
        <p:sp>
          <p:nvSpPr>
            <p:cNvPr id="26671" name="Line 69"/>
            <p:cNvSpPr>
              <a:spLocks noChangeShapeType="1"/>
            </p:cNvSpPr>
            <p:nvPr/>
          </p:nvSpPr>
          <p:spPr bwMode="auto">
            <a:xfrm flipH="1">
              <a:off x="3057" y="2478"/>
              <a:ext cx="346" cy="237"/>
            </a:xfrm>
            <a:prstGeom prst="line">
              <a:avLst/>
            </a:prstGeom>
            <a:noFill/>
            <a:ln w="9525" cap="rnd">
              <a:solidFill>
                <a:schemeClr val="tx1"/>
              </a:solidFill>
              <a:prstDash val="sysDot"/>
              <a:round/>
              <a:headEnd/>
              <a:tailEnd/>
            </a:ln>
          </p:spPr>
          <p:txBody>
            <a:bodyPr/>
            <a:lstStyle/>
            <a:p>
              <a:endParaRPr lang="en-US"/>
            </a:p>
          </p:txBody>
        </p:sp>
        <p:sp>
          <p:nvSpPr>
            <p:cNvPr id="26672" name="Line 70"/>
            <p:cNvSpPr>
              <a:spLocks noChangeShapeType="1"/>
            </p:cNvSpPr>
            <p:nvPr/>
          </p:nvSpPr>
          <p:spPr bwMode="auto">
            <a:xfrm flipH="1">
              <a:off x="2329" y="1985"/>
              <a:ext cx="724" cy="0"/>
            </a:xfrm>
            <a:prstGeom prst="line">
              <a:avLst/>
            </a:prstGeom>
            <a:noFill/>
            <a:ln w="9525" cap="rnd">
              <a:solidFill>
                <a:schemeClr val="tx1"/>
              </a:solidFill>
              <a:prstDash val="sysDot"/>
              <a:round/>
              <a:headEnd/>
              <a:tailEnd/>
            </a:ln>
          </p:spPr>
          <p:txBody>
            <a:bodyPr/>
            <a:lstStyle/>
            <a:p>
              <a:endParaRPr lang="en-US"/>
            </a:p>
          </p:txBody>
        </p:sp>
        <p:sp>
          <p:nvSpPr>
            <p:cNvPr id="26673" name="Line 71"/>
            <p:cNvSpPr>
              <a:spLocks noChangeShapeType="1"/>
            </p:cNvSpPr>
            <p:nvPr/>
          </p:nvSpPr>
          <p:spPr bwMode="auto">
            <a:xfrm flipH="1">
              <a:off x="3066" y="1753"/>
              <a:ext cx="346" cy="237"/>
            </a:xfrm>
            <a:prstGeom prst="line">
              <a:avLst/>
            </a:prstGeom>
            <a:noFill/>
            <a:ln w="9525" cap="rnd">
              <a:solidFill>
                <a:schemeClr val="tx1"/>
              </a:solidFill>
              <a:prstDash val="sysDot"/>
              <a:round/>
              <a:headEnd/>
              <a:tailEnd/>
            </a:ln>
          </p:spPr>
          <p:txBody>
            <a:bodyPr/>
            <a:lstStyle/>
            <a:p>
              <a:endParaRPr lang="en-US"/>
            </a:p>
          </p:txBody>
        </p:sp>
        <p:sp>
          <p:nvSpPr>
            <p:cNvPr id="26674" name="Line 72"/>
            <p:cNvSpPr>
              <a:spLocks noChangeShapeType="1"/>
            </p:cNvSpPr>
            <p:nvPr/>
          </p:nvSpPr>
          <p:spPr bwMode="auto">
            <a:xfrm flipH="1">
              <a:off x="2333" y="2004"/>
              <a:ext cx="3" cy="709"/>
            </a:xfrm>
            <a:prstGeom prst="line">
              <a:avLst/>
            </a:prstGeom>
            <a:noFill/>
            <a:ln w="9525" cap="rnd">
              <a:solidFill>
                <a:schemeClr val="tx1"/>
              </a:solidFill>
              <a:prstDash val="sysDot"/>
              <a:round/>
              <a:headEnd/>
              <a:tailEnd/>
            </a:ln>
          </p:spPr>
          <p:txBody>
            <a:bodyPr/>
            <a:lstStyle/>
            <a:p>
              <a:endParaRPr lang="en-US"/>
            </a:p>
          </p:txBody>
        </p:sp>
        <p:sp>
          <p:nvSpPr>
            <p:cNvPr id="26675" name="Line 73"/>
            <p:cNvSpPr>
              <a:spLocks noChangeShapeType="1"/>
            </p:cNvSpPr>
            <p:nvPr/>
          </p:nvSpPr>
          <p:spPr bwMode="auto">
            <a:xfrm flipH="1">
              <a:off x="3402" y="1773"/>
              <a:ext cx="3" cy="708"/>
            </a:xfrm>
            <a:prstGeom prst="line">
              <a:avLst/>
            </a:prstGeom>
            <a:noFill/>
            <a:ln w="9525" cap="rnd">
              <a:solidFill>
                <a:schemeClr val="tx1"/>
              </a:solidFill>
              <a:prstDash val="sysDot"/>
              <a:round/>
              <a:headEnd/>
              <a:tailEnd/>
            </a:ln>
          </p:spPr>
          <p:txBody>
            <a:bodyPr/>
            <a:lstStyle/>
            <a:p>
              <a:endParaRPr lang="en-US"/>
            </a:p>
          </p:txBody>
        </p:sp>
        <p:sp>
          <p:nvSpPr>
            <p:cNvPr id="26676" name="Line 74"/>
            <p:cNvSpPr>
              <a:spLocks noChangeShapeType="1"/>
            </p:cNvSpPr>
            <p:nvPr/>
          </p:nvSpPr>
          <p:spPr bwMode="auto">
            <a:xfrm flipH="1">
              <a:off x="2340" y="1748"/>
              <a:ext cx="346" cy="237"/>
            </a:xfrm>
            <a:prstGeom prst="line">
              <a:avLst/>
            </a:prstGeom>
            <a:noFill/>
            <a:ln w="9525" cap="rnd">
              <a:solidFill>
                <a:schemeClr val="tx1"/>
              </a:solidFill>
              <a:prstDash val="sysDot"/>
              <a:round/>
              <a:headEnd/>
              <a:tailEnd/>
            </a:ln>
          </p:spPr>
          <p:txBody>
            <a:bodyPr/>
            <a:lstStyle/>
            <a:p>
              <a:endParaRPr lang="en-US"/>
            </a:p>
          </p:txBody>
        </p:sp>
        <p:sp>
          <p:nvSpPr>
            <p:cNvPr id="26677" name="Line 75"/>
            <p:cNvSpPr>
              <a:spLocks noChangeShapeType="1"/>
            </p:cNvSpPr>
            <p:nvPr/>
          </p:nvSpPr>
          <p:spPr bwMode="auto">
            <a:xfrm flipH="1">
              <a:off x="2672" y="1748"/>
              <a:ext cx="724" cy="0"/>
            </a:xfrm>
            <a:prstGeom prst="line">
              <a:avLst/>
            </a:prstGeom>
            <a:noFill/>
            <a:ln w="9525" cap="rnd">
              <a:solidFill>
                <a:schemeClr val="tx1"/>
              </a:solidFill>
              <a:prstDash val="sysDot"/>
              <a:round/>
              <a:headEnd/>
              <a:tailEnd/>
            </a:ln>
          </p:spPr>
          <p:txBody>
            <a:bodyPr/>
            <a:lstStyle/>
            <a:p>
              <a:endParaRPr lang="en-US"/>
            </a:p>
          </p:txBody>
        </p:sp>
        <p:sp>
          <p:nvSpPr>
            <p:cNvPr id="26678" name="Oval 76"/>
            <p:cNvSpPr>
              <a:spLocks noChangeArrowheads="1"/>
            </p:cNvSpPr>
            <p:nvPr/>
          </p:nvSpPr>
          <p:spPr bwMode="auto">
            <a:xfrm>
              <a:off x="2327" y="2697"/>
              <a:ext cx="31" cy="30"/>
            </a:xfrm>
            <a:prstGeom prst="ellipse">
              <a:avLst/>
            </a:prstGeom>
            <a:solidFill>
              <a:srgbClr val="FF0000"/>
            </a:solidFill>
            <a:ln w="9525">
              <a:solidFill>
                <a:schemeClr val="tx1"/>
              </a:solidFill>
              <a:round/>
              <a:headEnd/>
              <a:tailEnd/>
            </a:ln>
          </p:spPr>
          <p:txBody>
            <a:bodyPr wrap="none" anchor="ctr"/>
            <a:lstStyle/>
            <a:p>
              <a:endParaRPr lang="en-US"/>
            </a:p>
          </p:txBody>
        </p:sp>
        <p:sp>
          <p:nvSpPr>
            <p:cNvPr id="26679" name="Oval 77"/>
            <p:cNvSpPr>
              <a:spLocks noChangeArrowheads="1"/>
            </p:cNvSpPr>
            <p:nvPr/>
          </p:nvSpPr>
          <p:spPr bwMode="auto">
            <a:xfrm>
              <a:off x="3390" y="2460"/>
              <a:ext cx="32" cy="29"/>
            </a:xfrm>
            <a:prstGeom prst="ellipse">
              <a:avLst/>
            </a:prstGeom>
            <a:solidFill>
              <a:srgbClr val="FF0000"/>
            </a:solidFill>
            <a:ln w="9525">
              <a:solidFill>
                <a:schemeClr val="tx1"/>
              </a:solidFill>
              <a:round/>
              <a:headEnd/>
              <a:tailEnd/>
            </a:ln>
          </p:spPr>
          <p:txBody>
            <a:bodyPr wrap="none" anchor="ctr"/>
            <a:lstStyle/>
            <a:p>
              <a:endParaRPr lang="en-US"/>
            </a:p>
          </p:txBody>
        </p:sp>
        <p:sp>
          <p:nvSpPr>
            <p:cNvPr id="26680" name="Oval 78"/>
            <p:cNvSpPr>
              <a:spLocks noChangeArrowheads="1"/>
            </p:cNvSpPr>
            <p:nvPr/>
          </p:nvSpPr>
          <p:spPr bwMode="auto">
            <a:xfrm>
              <a:off x="2666" y="1732"/>
              <a:ext cx="32" cy="30"/>
            </a:xfrm>
            <a:prstGeom prst="ellipse">
              <a:avLst/>
            </a:prstGeom>
            <a:solidFill>
              <a:srgbClr val="FF0000"/>
            </a:solidFill>
            <a:ln w="9525">
              <a:solidFill>
                <a:schemeClr val="tx1"/>
              </a:solidFill>
              <a:round/>
              <a:headEnd/>
              <a:tailEnd/>
            </a:ln>
          </p:spPr>
          <p:txBody>
            <a:bodyPr wrap="none" anchor="ctr"/>
            <a:lstStyle/>
            <a:p>
              <a:endParaRPr lang="en-US"/>
            </a:p>
          </p:txBody>
        </p:sp>
        <p:sp>
          <p:nvSpPr>
            <p:cNvPr id="26681" name="Oval 79"/>
            <p:cNvSpPr>
              <a:spLocks noChangeArrowheads="1"/>
            </p:cNvSpPr>
            <p:nvPr/>
          </p:nvSpPr>
          <p:spPr bwMode="auto">
            <a:xfrm>
              <a:off x="2662" y="2458"/>
              <a:ext cx="29" cy="30"/>
            </a:xfrm>
            <a:prstGeom prst="ellipse">
              <a:avLst/>
            </a:prstGeom>
            <a:solidFill>
              <a:schemeClr val="tx1"/>
            </a:solidFill>
            <a:ln w="9525">
              <a:solidFill>
                <a:schemeClr val="tx1"/>
              </a:solidFill>
              <a:round/>
              <a:headEnd/>
              <a:tailEnd/>
            </a:ln>
          </p:spPr>
          <p:txBody>
            <a:bodyPr wrap="none" anchor="ctr"/>
            <a:lstStyle/>
            <a:p>
              <a:endParaRPr lang="en-US"/>
            </a:p>
          </p:txBody>
        </p:sp>
        <p:sp>
          <p:nvSpPr>
            <p:cNvPr id="26682" name="Line 80"/>
            <p:cNvSpPr>
              <a:spLocks noChangeShapeType="1"/>
            </p:cNvSpPr>
            <p:nvPr/>
          </p:nvSpPr>
          <p:spPr bwMode="auto">
            <a:xfrm>
              <a:off x="2686" y="2477"/>
              <a:ext cx="379" cy="238"/>
            </a:xfrm>
            <a:prstGeom prst="line">
              <a:avLst/>
            </a:prstGeom>
            <a:noFill/>
            <a:ln w="12700">
              <a:solidFill>
                <a:srgbClr val="FF0000"/>
              </a:solidFill>
              <a:round/>
              <a:headEnd/>
              <a:tailEnd type="arrow" w="med" len="med"/>
            </a:ln>
          </p:spPr>
          <p:txBody>
            <a:bodyPr/>
            <a:lstStyle/>
            <a:p>
              <a:endParaRPr lang="en-US"/>
            </a:p>
          </p:txBody>
        </p:sp>
        <p:sp>
          <p:nvSpPr>
            <p:cNvPr id="26683" name="Line 81"/>
            <p:cNvSpPr>
              <a:spLocks noChangeShapeType="1"/>
            </p:cNvSpPr>
            <p:nvPr/>
          </p:nvSpPr>
          <p:spPr bwMode="auto">
            <a:xfrm>
              <a:off x="2700" y="1760"/>
              <a:ext cx="379" cy="238"/>
            </a:xfrm>
            <a:prstGeom prst="line">
              <a:avLst/>
            </a:prstGeom>
            <a:noFill/>
            <a:ln w="12700" cap="rnd">
              <a:solidFill>
                <a:srgbClr val="FF0000"/>
              </a:solidFill>
              <a:prstDash val="sysDot"/>
              <a:round/>
              <a:headEnd/>
              <a:tailEnd/>
            </a:ln>
          </p:spPr>
          <p:txBody>
            <a:bodyPr/>
            <a:lstStyle/>
            <a:p>
              <a:endParaRPr lang="en-US"/>
            </a:p>
          </p:txBody>
        </p:sp>
        <p:sp>
          <p:nvSpPr>
            <p:cNvPr id="26684" name="Freeform 82"/>
            <p:cNvSpPr>
              <a:spLocks/>
            </p:cNvSpPr>
            <p:nvPr/>
          </p:nvSpPr>
          <p:spPr bwMode="auto">
            <a:xfrm>
              <a:off x="2597" y="2543"/>
              <a:ext cx="187" cy="39"/>
            </a:xfrm>
            <a:custGeom>
              <a:avLst/>
              <a:gdLst>
                <a:gd name="T0" fmla="*/ 0 w 336"/>
                <a:gd name="T1" fmla="*/ 0 h 48"/>
                <a:gd name="T2" fmla="*/ 1 w 336"/>
                <a:gd name="T3" fmla="*/ 2 h 48"/>
                <a:gd name="T4" fmla="*/ 1 w 336"/>
                <a:gd name="T5" fmla="*/ 0 h 48"/>
                <a:gd name="T6" fmla="*/ 0 60000 65536"/>
                <a:gd name="T7" fmla="*/ 0 60000 65536"/>
                <a:gd name="T8" fmla="*/ 0 60000 65536"/>
                <a:gd name="T9" fmla="*/ 0 w 336"/>
                <a:gd name="T10" fmla="*/ 0 h 48"/>
                <a:gd name="T11" fmla="*/ 336 w 336"/>
                <a:gd name="T12" fmla="*/ 48 h 48"/>
              </a:gdLst>
              <a:ahLst/>
              <a:cxnLst>
                <a:cxn ang="T6">
                  <a:pos x="T0" y="T1"/>
                </a:cxn>
                <a:cxn ang="T7">
                  <a:pos x="T2" y="T3"/>
                </a:cxn>
                <a:cxn ang="T8">
                  <a:pos x="T4" y="T5"/>
                </a:cxn>
              </a:cxnLst>
              <a:rect l="T9" t="T10" r="T11" b="T12"/>
              <a:pathLst>
                <a:path w="336" h="48">
                  <a:moveTo>
                    <a:pt x="0" y="0"/>
                  </a:moveTo>
                  <a:cubicBezTo>
                    <a:pt x="68" y="24"/>
                    <a:pt x="136" y="48"/>
                    <a:pt x="192" y="48"/>
                  </a:cubicBezTo>
                  <a:cubicBezTo>
                    <a:pt x="248" y="48"/>
                    <a:pt x="292" y="24"/>
                    <a:pt x="336" y="0"/>
                  </a:cubicBezTo>
                </a:path>
              </a:pathLst>
            </a:custGeom>
            <a:noFill/>
            <a:ln w="9525">
              <a:solidFill>
                <a:srgbClr val="FF0000"/>
              </a:solidFill>
              <a:round/>
              <a:headEnd type="triangle" w="med" len="med"/>
              <a:tailEnd type="triangle" w="med" len="med"/>
            </a:ln>
          </p:spPr>
          <p:txBody>
            <a:bodyPr/>
            <a:lstStyle/>
            <a:p>
              <a:endParaRPr lang="en-US"/>
            </a:p>
          </p:txBody>
        </p:sp>
        <p:sp>
          <p:nvSpPr>
            <p:cNvPr id="26685" name="Line 83"/>
            <p:cNvSpPr>
              <a:spLocks noChangeShapeType="1"/>
            </p:cNvSpPr>
            <p:nvPr/>
          </p:nvSpPr>
          <p:spPr bwMode="auto">
            <a:xfrm flipV="1">
              <a:off x="2670" y="1984"/>
              <a:ext cx="384" cy="494"/>
            </a:xfrm>
            <a:prstGeom prst="line">
              <a:avLst/>
            </a:prstGeom>
            <a:noFill/>
            <a:ln w="9525">
              <a:solidFill>
                <a:srgbClr val="FF0000"/>
              </a:solidFill>
              <a:round/>
              <a:headEnd/>
              <a:tailEnd type="triangle" w="med" len="med"/>
            </a:ln>
          </p:spPr>
          <p:txBody>
            <a:bodyPr/>
            <a:lstStyle/>
            <a:p>
              <a:endParaRPr lang="en-US"/>
            </a:p>
          </p:txBody>
        </p:sp>
        <p:sp>
          <p:nvSpPr>
            <p:cNvPr id="26686" name="Freeform 84"/>
            <p:cNvSpPr>
              <a:spLocks/>
            </p:cNvSpPr>
            <p:nvPr/>
          </p:nvSpPr>
          <p:spPr bwMode="auto">
            <a:xfrm>
              <a:off x="2688" y="2112"/>
              <a:ext cx="144" cy="144"/>
            </a:xfrm>
            <a:custGeom>
              <a:avLst/>
              <a:gdLst>
                <a:gd name="T0" fmla="*/ 11323 w 112"/>
                <a:gd name="T1" fmla="*/ 144 h 144"/>
                <a:gd name="T2" fmla="*/ 11323 w 112"/>
                <a:gd name="T3" fmla="*/ 48 h 144"/>
                <a:gd name="T4" fmla="*/ 0 w 112"/>
                <a:gd name="T5" fmla="*/ 0 h 144"/>
                <a:gd name="T6" fmla="*/ 0 60000 65536"/>
                <a:gd name="T7" fmla="*/ 0 60000 65536"/>
                <a:gd name="T8" fmla="*/ 0 60000 65536"/>
                <a:gd name="T9" fmla="*/ 0 w 112"/>
                <a:gd name="T10" fmla="*/ 0 h 144"/>
                <a:gd name="T11" fmla="*/ 112 w 112"/>
                <a:gd name="T12" fmla="*/ 144 h 144"/>
              </a:gdLst>
              <a:ahLst/>
              <a:cxnLst>
                <a:cxn ang="T6">
                  <a:pos x="T0" y="T1"/>
                </a:cxn>
                <a:cxn ang="T7">
                  <a:pos x="T2" y="T3"/>
                </a:cxn>
                <a:cxn ang="T8">
                  <a:pos x="T4" y="T5"/>
                </a:cxn>
              </a:cxnLst>
              <a:rect l="T9" t="T10" r="T11" b="T12"/>
              <a:pathLst>
                <a:path w="112" h="144">
                  <a:moveTo>
                    <a:pt x="96" y="144"/>
                  </a:moveTo>
                  <a:cubicBezTo>
                    <a:pt x="104" y="108"/>
                    <a:pt x="112" y="72"/>
                    <a:pt x="96" y="48"/>
                  </a:cubicBezTo>
                  <a:cubicBezTo>
                    <a:pt x="80" y="24"/>
                    <a:pt x="40" y="12"/>
                    <a:pt x="0" y="0"/>
                  </a:cubicBezTo>
                </a:path>
              </a:pathLst>
            </a:custGeom>
            <a:noFill/>
            <a:ln w="9525">
              <a:solidFill>
                <a:srgbClr val="FF0000"/>
              </a:solidFill>
              <a:round/>
              <a:headEnd type="triangle" w="med" len="med"/>
              <a:tailEnd type="triangle" w="med" len="med"/>
            </a:ln>
          </p:spPr>
          <p:txBody>
            <a:bodyPr/>
            <a:lstStyle/>
            <a:p>
              <a:endParaRPr lang="en-US"/>
            </a:p>
          </p:txBody>
        </p:sp>
        <p:sp>
          <p:nvSpPr>
            <p:cNvPr id="26687" name="Line 83"/>
            <p:cNvSpPr>
              <a:spLocks noChangeShapeType="1"/>
            </p:cNvSpPr>
            <p:nvPr/>
          </p:nvSpPr>
          <p:spPr bwMode="auto">
            <a:xfrm flipV="1">
              <a:off x="2651" y="2019"/>
              <a:ext cx="384" cy="494"/>
            </a:xfrm>
            <a:prstGeom prst="line">
              <a:avLst/>
            </a:prstGeom>
            <a:noFill/>
            <a:ln w="9525">
              <a:solidFill>
                <a:srgbClr val="FF0000"/>
              </a:solidFill>
              <a:round/>
              <a:headEnd/>
              <a:tailEnd type="triangle" w="med" len="med"/>
            </a:ln>
          </p:spPr>
          <p:txBody>
            <a:bodyPr/>
            <a:lstStyle/>
            <a:p>
              <a:endParaRPr lang="en-US"/>
            </a:p>
          </p:txBody>
        </p:sp>
      </p:grpSp>
      <p:sp>
        <p:nvSpPr>
          <p:cNvPr id="26651" name="Text Box 85"/>
          <p:cNvSpPr txBox="1">
            <a:spLocks noChangeArrowheads="1"/>
          </p:cNvSpPr>
          <p:nvPr/>
        </p:nvSpPr>
        <p:spPr bwMode="auto">
          <a:xfrm>
            <a:off x="6099175" y="5127626"/>
            <a:ext cx="268022" cy="307777"/>
          </a:xfrm>
          <a:prstGeom prst="rect">
            <a:avLst/>
          </a:prstGeom>
          <a:noFill/>
          <a:ln w="9525">
            <a:noFill/>
            <a:miter lim="800000"/>
            <a:headEnd/>
            <a:tailEnd/>
          </a:ln>
        </p:spPr>
        <p:txBody>
          <a:bodyPr wrap="none">
            <a:spAutoFit/>
          </a:bodyPr>
          <a:lstStyle/>
          <a:p>
            <a:r>
              <a:rPr lang="el-GR" sz="1400" b="1">
                <a:solidFill>
                  <a:srgbClr val="FF0000"/>
                </a:solidFill>
                <a:cs typeface="Arial" charset="0"/>
              </a:rPr>
              <a:t>θ</a:t>
            </a:r>
          </a:p>
        </p:txBody>
      </p:sp>
      <p:sp>
        <p:nvSpPr>
          <p:cNvPr id="26652" name="Text Box 86"/>
          <p:cNvSpPr txBox="1">
            <a:spLocks noChangeArrowheads="1"/>
          </p:cNvSpPr>
          <p:nvPr/>
        </p:nvSpPr>
        <p:spPr bwMode="auto">
          <a:xfrm>
            <a:off x="5867400" y="5842001"/>
            <a:ext cx="346570" cy="307777"/>
          </a:xfrm>
          <a:prstGeom prst="rect">
            <a:avLst/>
          </a:prstGeom>
          <a:noFill/>
          <a:ln w="9525">
            <a:noFill/>
            <a:miter lim="800000"/>
            <a:headEnd/>
            <a:tailEnd/>
          </a:ln>
        </p:spPr>
        <p:txBody>
          <a:bodyPr wrap="none">
            <a:spAutoFit/>
          </a:bodyPr>
          <a:lstStyle/>
          <a:p>
            <a:r>
              <a:rPr lang="el-GR" sz="1400" b="1">
                <a:solidFill>
                  <a:srgbClr val="FF0000"/>
                </a:solidFill>
                <a:cs typeface="Arial" charset="0"/>
              </a:rPr>
              <a:t>Φ</a:t>
            </a:r>
          </a:p>
        </p:txBody>
      </p:sp>
      <p:sp>
        <p:nvSpPr>
          <p:cNvPr id="26653" name="Text Box 87"/>
          <p:cNvSpPr txBox="1">
            <a:spLocks noChangeArrowheads="1"/>
          </p:cNvSpPr>
          <p:nvPr/>
        </p:nvSpPr>
        <p:spPr bwMode="auto">
          <a:xfrm>
            <a:off x="6324600" y="5156200"/>
            <a:ext cx="254000" cy="304800"/>
          </a:xfrm>
          <a:prstGeom prst="rect">
            <a:avLst/>
          </a:prstGeom>
          <a:noFill/>
          <a:ln w="9525">
            <a:noFill/>
            <a:miter lim="800000"/>
            <a:headEnd/>
            <a:tailEnd/>
          </a:ln>
        </p:spPr>
        <p:txBody>
          <a:bodyPr wrap="none">
            <a:spAutoFit/>
          </a:bodyPr>
          <a:lstStyle/>
          <a:p>
            <a:r>
              <a:rPr lang="en-US" sz="1400" b="1" dirty="0">
                <a:solidFill>
                  <a:srgbClr val="FF0000"/>
                </a:solidFill>
              </a:rPr>
              <a:t>r</a:t>
            </a:r>
          </a:p>
        </p:txBody>
      </p:sp>
      <p:sp>
        <p:nvSpPr>
          <p:cNvPr id="26654" name="Text Box 88"/>
          <p:cNvSpPr txBox="1">
            <a:spLocks noChangeArrowheads="1"/>
          </p:cNvSpPr>
          <p:nvPr/>
        </p:nvSpPr>
        <p:spPr bwMode="auto">
          <a:xfrm>
            <a:off x="6019800" y="4546600"/>
            <a:ext cx="284052" cy="369332"/>
          </a:xfrm>
          <a:prstGeom prst="rect">
            <a:avLst/>
          </a:prstGeom>
          <a:noFill/>
          <a:ln w="9525">
            <a:noFill/>
            <a:miter lim="800000"/>
            <a:headEnd/>
            <a:tailEnd/>
          </a:ln>
        </p:spPr>
        <p:txBody>
          <a:bodyPr wrap="none">
            <a:spAutoFit/>
          </a:bodyPr>
          <a:lstStyle/>
          <a:p>
            <a:r>
              <a:rPr lang="en-US"/>
              <a:t>z</a:t>
            </a:r>
          </a:p>
        </p:txBody>
      </p:sp>
      <p:sp>
        <p:nvSpPr>
          <p:cNvPr id="26655" name="Text Box 89"/>
          <p:cNvSpPr txBox="1">
            <a:spLocks noChangeArrowheads="1"/>
          </p:cNvSpPr>
          <p:nvPr/>
        </p:nvSpPr>
        <p:spPr bwMode="auto">
          <a:xfrm>
            <a:off x="7086600" y="5689600"/>
            <a:ext cx="280846" cy="369332"/>
          </a:xfrm>
          <a:prstGeom prst="rect">
            <a:avLst/>
          </a:prstGeom>
          <a:noFill/>
          <a:ln w="9525">
            <a:noFill/>
            <a:miter lim="800000"/>
            <a:headEnd/>
            <a:tailEnd/>
          </a:ln>
        </p:spPr>
        <p:txBody>
          <a:bodyPr wrap="none">
            <a:spAutoFit/>
          </a:bodyPr>
          <a:lstStyle/>
          <a:p>
            <a:r>
              <a:rPr lang="en-US"/>
              <a:t>y</a:t>
            </a:r>
          </a:p>
        </p:txBody>
      </p:sp>
      <p:sp>
        <p:nvSpPr>
          <p:cNvPr id="26656" name="Text Box 90"/>
          <p:cNvSpPr txBox="1">
            <a:spLocks noChangeArrowheads="1"/>
          </p:cNvSpPr>
          <p:nvPr/>
        </p:nvSpPr>
        <p:spPr bwMode="auto">
          <a:xfrm>
            <a:off x="5181600" y="5842001"/>
            <a:ext cx="298450" cy="366713"/>
          </a:xfrm>
          <a:prstGeom prst="rect">
            <a:avLst/>
          </a:prstGeom>
          <a:noFill/>
          <a:ln w="9525">
            <a:noFill/>
            <a:miter lim="800000"/>
            <a:headEnd/>
            <a:tailEnd/>
          </a:ln>
        </p:spPr>
        <p:txBody>
          <a:bodyPr wrap="none">
            <a:spAutoFit/>
          </a:bodyPr>
          <a:lstStyle/>
          <a:p>
            <a:r>
              <a:rPr lang="en-US"/>
              <a:t>x</a:t>
            </a:r>
          </a:p>
        </p:txBody>
      </p:sp>
      <p:sp>
        <p:nvSpPr>
          <p:cNvPr id="26657" name="Rectangle 91"/>
          <p:cNvSpPr>
            <a:spLocks noChangeArrowheads="1"/>
          </p:cNvSpPr>
          <p:nvPr/>
        </p:nvSpPr>
        <p:spPr bwMode="auto">
          <a:xfrm>
            <a:off x="6477001" y="5003800"/>
            <a:ext cx="930275" cy="304800"/>
          </a:xfrm>
          <a:prstGeom prst="rect">
            <a:avLst/>
          </a:prstGeom>
          <a:noFill/>
          <a:ln w="9525">
            <a:noFill/>
            <a:miter lim="800000"/>
            <a:headEnd/>
            <a:tailEnd/>
          </a:ln>
        </p:spPr>
        <p:txBody>
          <a:bodyPr wrap="none">
            <a:spAutoFit/>
          </a:bodyPr>
          <a:lstStyle/>
          <a:p>
            <a:r>
              <a:rPr lang="en-US" sz="1400" b="1" dirty="0">
                <a:solidFill>
                  <a:schemeClr val="accent2"/>
                </a:solidFill>
              </a:rPr>
              <a:t>P(r, </a:t>
            </a:r>
            <a:r>
              <a:rPr lang="el-GR" sz="1400" b="1" dirty="0">
                <a:solidFill>
                  <a:schemeClr val="accent2"/>
                </a:solidFill>
              </a:rPr>
              <a:t>θ</a:t>
            </a:r>
            <a:r>
              <a:rPr lang="en-US" sz="1400" b="1" dirty="0">
                <a:solidFill>
                  <a:schemeClr val="accent2"/>
                </a:solidFill>
              </a:rPr>
              <a:t>, </a:t>
            </a:r>
            <a:r>
              <a:rPr lang="el-GR" sz="1400" b="1" dirty="0">
                <a:solidFill>
                  <a:schemeClr val="accent2"/>
                </a:solidFill>
                <a:cs typeface="Arial" charset="0"/>
              </a:rPr>
              <a:t>Φ</a:t>
            </a:r>
            <a:r>
              <a:rPr lang="en-US" sz="1400" b="1" dirty="0">
                <a:solidFill>
                  <a:schemeClr val="accent2"/>
                </a:solidFill>
              </a:rPr>
              <a:t>)</a:t>
            </a:r>
          </a:p>
        </p:txBody>
      </p:sp>
      <p:sp>
        <p:nvSpPr>
          <p:cNvPr id="26658" name="Text Box 93"/>
          <p:cNvSpPr txBox="1">
            <a:spLocks noChangeArrowheads="1"/>
          </p:cNvSpPr>
          <p:nvPr/>
        </p:nvSpPr>
        <p:spPr bwMode="auto">
          <a:xfrm>
            <a:off x="2127251" y="1654175"/>
            <a:ext cx="2620589" cy="369332"/>
          </a:xfrm>
          <a:prstGeom prst="rect">
            <a:avLst/>
          </a:prstGeom>
          <a:noFill/>
          <a:ln w="9525">
            <a:noFill/>
            <a:miter lim="800000"/>
            <a:headEnd/>
            <a:tailEnd/>
          </a:ln>
        </p:spPr>
        <p:txBody>
          <a:bodyPr wrap="none">
            <a:spAutoFit/>
          </a:bodyPr>
          <a:lstStyle/>
          <a:p>
            <a:r>
              <a:rPr lang="en-US" b="1" u="sng" dirty="0">
                <a:solidFill>
                  <a:srgbClr val="FF0000"/>
                </a:solidFill>
              </a:rPr>
              <a:t>Rectangular Coordinates</a:t>
            </a:r>
          </a:p>
        </p:txBody>
      </p:sp>
      <p:sp>
        <p:nvSpPr>
          <p:cNvPr id="26659" name="Text Box 94"/>
          <p:cNvSpPr txBox="1">
            <a:spLocks noChangeArrowheads="1"/>
          </p:cNvSpPr>
          <p:nvPr/>
        </p:nvSpPr>
        <p:spPr bwMode="auto">
          <a:xfrm>
            <a:off x="2895600" y="1295401"/>
            <a:ext cx="450850" cy="366713"/>
          </a:xfrm>
          <a:prstGeom prst="rect">
            <a:avLst/>
          </a:prstGeom>
          <a:noFill/>
          <a:ln w="9525">
            <a:noFill/>
            <a:miter lim="800000"/>
            <a:headEnd/>
            <a:tailEnd/>
          </a:ln>
        </p:spPr>
        <p:txBody>
          <a:bodyPr wrap="none">
            <a:spAutoFit/>
          </a:bodyPr>
          <a:lstStyle/>
          <a:p>
            <a:r>
              <a:rPr lang="en-US" b="1" dirty="0">
                <a:solidFill>
                  <a:srgbClr val="FF0000"/>
                </a:solidFill>
              </a:rPr>
              <a:t>Or</a:t>
            </a:r>
          </a:p>
        </p:txBody>
      </p:sp>
      <p:pic>
        <p:nvPicPr>
          <p:cNvPr id="26660" name="Picture 2" descr="http://upload.wikimedia.org/wikipedia/commons/9/94/Cartesian_coordinate_surfaces.png"/>
          <p:cNvPicPr>
            <a:picLocks noChangeAspect="1" noChangeArrowheads="1"/>
          </p:cNvPicPr>
          <p:nvPr/>
        </p:nvPicPr>
        <p:blipFill>
          <a:blip r:embed="rId3" cstate="print"/>
          <a:srcRect/>
          <a:stretch>
            <a:fillRect/>
          </a:stretch>
        </p:blipFill>
        <p:spPr bwMode="auto">
          <a:xfrm>
            <a:off x="8153400" y="609600"/>
            <a:ext cx="1974850" cy="1905000"/>
          </a:xfrm>
          <a:prstGeom prst="rect">
            <a:avLst/>
          </a:prstGeom>
          <a:noFill/>
          <a:ln w="9525">
            <a:noFill/>
            <a:miter lim="800000"/>
            <a:headEnd/>
            <a:tailEnd/>
          </a:ln>
        </p:spPr>
      </p:pic>
      <p:pic>
        <p:nvPicPr>
          <p:cNvPr id="26661" name="Picture 2" descr="File:Cylindrical coordinate surfaces.png">
            <a:hlinkClick r:id="rId4"/>
          </p:cNvPr>
          <p:cNvPicPr>
            <a:picLocks noChangeAspect="1" noChangeArrowheads="1"/>
          </p:cNvPicPr>
          <p:nvPr/>
        </p:nvPicPr>
        <p:blipFill>
          <a:blip r:embed="rId5" cstate="print"/>
          <a:srcRect/>
          <a:stretch>
            <a:fillRect/>
          </a:stretch>
        </p:blipFill>
        <p:spPr bwMode="auto">
          <a:xfrm>
            <a:off x="8153400" y="2590800"/>
            <a:ext cx="1943100" cy="1905000"/>
          </a:xfrm>
          <a:prstGeom prst="rect">
            <a:avLst/>
          </a:prstGeom>
          <a:noFill/>
          <a:ln w="9525">
            <a:noFill/>
            <a:miter lim="800000"/>
            <a:headEnd/>
            <a:tailEnd/>
          </a:ln>
        </p:spPr>
      </p:pic>
      <p:pic>
        <p:nvPicPr>
          <p:cNvPr id="26662" name="Picture 2" descr="File:Spherical coordinate surfaces.png">
            <a:hlinkClick r:id="rId6"/>
          </p:cNvPr>
          <p:cNvPicPr>
            <a:picLocks noChangeAspect="1" noChangeArrowheads="1"/>
          </p:cNvPicPr>
          <p:nvPr/>
        </p:nvPicPr>
        <p:blipFill>
          <a:blip r:embed="rId7" cstate="print"/>
          <a:srcRect/>
          <a:stretch>
            <a:fillRect/>
          </a:stretch>
        </p:blipFill>
        <p:spPr bwMode="auto">
          <a:xfrm>
            <a:off x="8077201" y="4572000"/>
            <a:ext cx="1916113" cy="2209800"/>
          </a:xfrm>
          <a:prstGeom prst="rect">
            <a:avLst/>
          </a:prstGeom>
          <a:noFill/>
          <a:ln w="9525">
            <a:noFill/>
            <a:miter lim="800000"/>
            <a:headEnd/>
            <a:tailEnd/>
          </a:ln>
        </p:spPr>
      </p:pic>
    </p:spTree>
    <p:extLst>
      <p:ext uri="{BB962C8B-B14F-4D97-AF65-F5344CB8AC3E}">
        <p14:creationId xmlns:p14="http://schemas.microsoft.com/office/powerpoint/2010/main" val="152836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51164"/>
            <a:ext cx="9601196" cy="1717963"/>
          </a:xfrm>
        </p:spPr>
        <p:txBody>
          <a:bodyPr>
            <a:normAutofit/>
          </a:bodyPr>
          <a:lstStyle/>
          <a:p>
            <a:r>
              <a:rPr lang="en-US" dirty="0"/>
              <a:t>Cartesian coordinate system</a:t>
            </a:r>
            <a:br>
              <a:rPr lang="en-US" dirty="0"/>
            </a:br>
            <a:r>
              <a:rPr lang="en-US" sz="3100" dirty="0"/>
              <a:t>Locates the positions of</a:t>
            </a:r>
            <a:br>
              <a:rPr lang="en-US" sz="3100" dirty="0"/>
            </a:br>
            <a:r>
              <a:rPr lang="en-US" sz="3100" dirty="0"/>
              <a:t>the geometric forms in 2-D and 3-D space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b="2512"/>
          <a:stretch/>
        </p:blipFill>
        <p:spPr>
          <a:xfrm>
            <a:off x="1295401" y="1668462"/>
            <a:ext cx="4505325" cy="4967865"/>
          </a:xfrm>
          <a:prstGeom prst="rect">
            <a:avLst/>
          </a:prstGeom>
        </p:spPr>
      </p:pic>
      <p:pic>
        <p:nvPicPr>
          <p:cNvPr id="5" name="Picture 4"/>
          <p:cNvPicPr>
            <a:picLocks noChangeAspect="1"/>
          </p:cNvPicPr>
          <p:nvPr/>
        </p:nvPicPr>
        <p:blipFill>
          <a:blip r:embed="rId3"/>
          <a:stretch>
            <a:fillRect/>
          </a:stretch>
        </p:blipFill>
        <p:spPr>
          <a:xfrm>
            <a:off x="6434137" y="1668462"/>
            <a:ext cx="4810125" cy="4981575"/>
          </a:xfrm>
          <a:prstGeom prst="rect">
            <a:avLst/>
          </a:prstGeom>
        </p:spPr>
      </p:pic>
    </p:spTree>
    <p:extLst>
      <p:ext uri="{BB962C8B-B14F-4D97-AF65-F5344CB8AC3E}">
        <p14:creationId xmlns:p14="http://schemas.microsoft.com/office/powerpoint/2010/main" val="38812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right-hand rule</a:t>
            </a:r>
          </a:p>
        </p:txBody>
      </p:sp>
      <p:sp>
        <p:nvSpPr>
          <p:cNvPr id="3" name="Content Placeholder 2"/>
          <p:cNvSpPr>
            <a:spLocks noGrp="1"/>
          </p:cNvSpPr>
          <p:nvPr>
            <p:ph idx="1"/>
          </p:nvPr>
        </p:nvSpPr>
        <p:spPr/>
        <p:txBody>
          <a:bodyPr>
            <a:normAutofit/>
          </a:bodyPr>
          <a:lstStyle/>
          <a:p>
            <a:r>
              <a:rPr lang="en-US" sz="3200" dirty="0"/>
              <a:t>Used to determine the positive directions of the axes.</a:t>
            </a:r>
          </a:p>
          <a:p>
            <a:r>
              <a:rPr lang="en-US" sz="3200" dirty="0"/>
              <a:t>Used to specify the direction of positive rotation about each axis.</a:t>
            </a:r>
          </a:p>
          <a:p>
            <a:r>
              <a:rPr lang="en-US" sz="3200" dirty="0"/>
              <a:t>Is used in both traditional drawing and CAD.</a:t>
            </a:r>
          </a:p>
          <a:p>
            <a:r>
              <a:rPr lang="en-US" sz="3200" dirty="0"/>
              <a:t>Defines the X, Y, Z axes &amp; +</a:t>
            </a:r>
            <a:r>
              <a:rPr lang="en-US" sz="3200" dirty="0" err="1"/>
              <a:t>ve</a:t>
            </a:r>
            <a:r>
              <a:rPr lang="en-US" sz="3200" dirty="0"/>
              <a:t> and –</a:t>
            </a:r>
            <a:r>
              <a:rPr lang="en-US" sz="3200" dirty="0" err="1"/>
              <a:t>ve</a:t>
            </a:r>
            <a:r>
              <a:rPr lang="en-US" sz="3200" dirty="0"/>
              <a:t> directions.</a:t>
            </a:r>
          </a:p>
        </p:txBody>
      </p:sp>
      <p:pic>
        <p:nvPicPr>
          <p:cNvPr id="4" name="Picture 3"/>
          <p:cNvPicPr>
            <a:picLocks noChangeAspect="1"/>
          </p:cNvPicPr>
          <p:nvPr/>
        </p:nvPicPr>
        <p:blipFill>
          <a:blip r:embed="rId2"/>
          <a:stretch>
            <a:fillRect/>
          </a:stretch>
        </p:blipFill>
        <p:spPr>
          <a:xfrm>
            <a:off x="1295401" y="2285999"/>
            <a:ext cx="2990850" cy="4543425"/>
          </a:xfrm>
          <a:prstGeom prst="rect">
            <a:avLst/>
          </a:prstGeom>
        </p:spPr>
      </p:pic>
      <p:pic>
        <p:nvPicPr>
          <p:cNvPr id="5" name="Picture 4"/>
          <p:cNvPicPr>
            <a:picLocks noChangeAspect="1"/>
          </p:cNvPicPr>
          <p:nvPr/>
        </p:nvPicPr>
        <p:blipFill>
          <a:blip r:embed="rId3"/>
          <a:stretch>
            <a:fillRect/>
          </a:stretch>
        </p:blipFill>
        <p:spPr>
          <a:xfrm>
            <a:off x="4887624" y="2304952"/>
            <a:ext cx="2943225" cy="4505325"/>
          </a:xfrm>
          <a:prstGeom prst="rect">
            <a:avLst/>
          </a:prstGeom>
        </p:spPr>
      </p:pic>
      <p:pic>
        <p:nvPicPr>
          <p:cNvPr id="6" name="Picture 5"/>
          <p:cNvPicPr>
            <a:picLocks noChangeAspect="1"/>
          </p:cNvPicPr>
          <p:nvPr/>
        </p:nvPicPr>
        <p:blipFill>
          <a:blip r:embed="rId4"/>
          <a:stretch>
            <a:fillRect/>
          </a:stretch>
        </p:blipFill>
        <p:spPr>
          <a:xfrm>
            <a:off x="8432222" y="2257425"/>
            <a:ext cx="3000375" cy="4600575"/>
          </a:xfrm>
          <a:prstGeom prst="rect">
            <a:avLst/>
          </a:prstGeom>
        </p:spPr>
      </p:pic>
    </p:spTree>
    <p:extLst>
      <p:ext uri="{BB962C8B-B14F-4D97-AF65-F5344CB8AC3E}">
        <p14:creationId xmlns:p14="http://schemas.microsoft.com/office/powerpoint/2010/main" val="191773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63468"/>
            <a:ext cx="9601196" cy="1303867"/>
          </a:xfrm>
        </p:spPr>
        <p:txBody>
          <a:bodyPr>
            <a:normAutofit fontScale="90000"/>
          </a:bodyPr>
          <a:lstStyle/>
          <a:p>
            <a:r>
              <a:rPr lang="en-US" dirty="0"/>
              <a:t>Defines the +</a:t>
            </a:r>
            <a:r>
              <a:rPr lang="en-US" dirty="0" err="1"/>
              <a:t>ve</a:t>
            </a:r>
            <a:r>
              <a:rPr lang="en-US" dirty="0"/>
              <a:t> and –</a:t>
            </a:r>
            <a:r>
              <a:rPr lang="en-US" dirty="0" err="1"/>
              <a:t>ve</a:t>
            </a:r>
            <a:r>
              <a:rPr lang="en-US" dirty="0"/>
              <a:t> directions of rotation on each axis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38499" y="1924050"/>
            <a:ext cx="5715000" cy="4933950"/>
          </a:xfrm>
          <a:prstGeom prst="rect">
            <a:avLst/>
          </a:prstGeom>
        </p:spPr>
      </p:pic>
    </p:spTree>
    <p:extLst>
      <p:ext uri="{BB962C8B-B14F-4D97-AF65-F5344CB8AC3E}">
        <p14:creationId xmlns:p14="http://schemas.microsoft.com/office/powerpoint/2010/main" val="41832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24679"/>
            <a:ext cx="9601196" cy="828913"/>
          </a:xfrm>
        </p:spPr>
        <p:txBody>
          <a:bodyPr/>
          <a:lstStyle/>
          <a:p>
            <a:r>
              <a:rPr lang="en-US" dirty="0"/>
              <a:t>Lines and Planes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9362" y="1553592"/>
            <a:ext cx="9893274" cy="5175608"/>
          </a:xfrm>
          <a:prstGeom prst="rect">
            <a:avLst/>
          </a:prstGeom>
        </p:spPr>
      </p:pic>
    </p:spTree>
    <p:extLst>
      <p:ext uri="{BB962C8B-B14F-4D97-AF65-F5344CB8AC3E}">
        <p14:creationId xmlns:p14="http://schemas.microsoft.com/office/powerpoint/2010/main" val="335561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6926"/>
            <a:ext cx="9601196" cy="722380"/>
          </a:xfrm>
        </p:spPr>
        <p:txBody>
          <a:bodyPr>
            <a:normAutofit fontScale="90000"/>
          </a:bodyPr>
          <a:lstStyle/>
          <a:p>
            <a:r>
              <a:rPr lang="en-US" dirty="0"/>
              <a:t>Solids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442481" y="1382385"/>
            <a:ext cx="9307036" cy="1617009"/>
          </a:xfrm>
          <a:prstGeom prst="rect">
            <a:avLst/>
          </a:prstGeom>
        </p:spPr>
      </p:pic>
      <p:pic>
        <p:nvPicPr>
          <p:cNvPr id="6" name="Picture 5"/>
          <p:cNvPicPr>
            <a:picLocks noChangeAspect="1"/>
          </p:cNvPicPr>
          <p:nvPr/>
        </p:nvPicPr>
        <p:blipFill>
          <a:blip r:embed="rId3"/>
          <a:stretch>
            <a:fillRect/>
          </a:stretch>
        </p:blipFill>
        <p:spPr>
          <a:xfrm>
            <a:off x="1194785" y="3067905"/>
            <a:ext cx="9802428" cy="1767938"/>
          </a:xfrm>
          <a:prstGeom prst="rect">
            <a:avLst/>
          </a:prstGeom>
        </p:spPr>
      </p:pic>
      <p:grpSp>
        <p:nvGrpSpPr>
          <p:cNvPr id="9" name="Group 8"/>
          <p:cNvGrpSpPr/>
          <p:nvPr/>
        </p:nvGrpSpPr>
        <p:grpSpPr>
          <a:xfrm>
            <a:off x="3738561" y="4904354"/>
            <a:ext cx="4714875" cy="1733550"/>
            <a:chOff x="3107646" y="5077604"/>
            <a:chExt cx="4714875" cy="1733550"/>
          </a:xfrm>
        </p:grpSpPr>
        <p:pic>
          <p:nvPicPr>
            <p:cNvPr id="7" name="Picture 6"/>
            <p:cNvPicPr>
              <a:picLocks noChangeAspect="1"/>
            </p:cNvPicPr>
            <p:nvPr/>
          </p:nvPicPr>
          <p:blipFill>
            <a:blip r:embed="rId4"/>
            <a:stretch>
              <a:fillRect/>
            </a:stretch>
          </p:blipFill>
          <p:spPr>
            <a:xfrm>
              <a:off x="3107646" y="5144279"/>
              <a:ext cx="1466850" cy="1600200"/>
            </a:xfrm>
            <a:prstGeom prst="rect">
              <a:avLst/>
            </a:prstGeom>
          </p:spPr>
        </p:pic>
        <p:pic>
          <p:nvPicPr>
            <p:cNvPr id="8" name="Picture 7"/>
            <p:cNvPicPr>
              <a:picLocks noChangeAspect="1"/>
            </p:cNvPicPr>
            <p:nvPr/>
          </p:nvPicPr>
          <p:blipFill>
            <a:blip r:embed="rId5"/>
            <a:stretch>
              <a:fillRect/>
            </a:stretch>
          </p:blipFill>
          <p:spPr>
            <a:xfrm>
              <a:off x="4574496" y="5077604"/>
              <a:ext cx="3248025" cy="1733550"/>
            </a:xfrm>
            <a:prstGeom prst="rect">
              <a:avLst/>
            </a:prstGeom>
          </p:spPr>
        </p:pic>
      </p:grpSp>
    </p:spTree>
    <p:extLst>
      <p:ext uri="{BB962C8B-B14F-4D97-AF65-F5344CB8AC3E}">
        <p14:creationId xmlns:p14="http://schemas.microsoft.com/office/powerpoint/2010/main" val="19976882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1275</Words>
  <Application>Microsoft Office PowerPoint</Application>
  <PresentationFormat>Widescreen</PresentationFormat>
  <Paragraphs>142</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Organic</vt:lpstr>
      <vt:lpstr>CEE 111 Engineering Drawing Lecture 3</vt:lpstr>
      <vt:lpstr>Geometric Constructions</vt:lpstr>
      <vt:lpstr>Coordinate systems..</vt:lpstr>
      <vt:lpstr>PowerPoint Presentation</vt:lpstr>
      <vt:lpstr>Cartesian coordinate system Locates the positions of the geometric forms in 2-D and 3-D space</vt:lpstr>
      <vt:lpstr>The right-hand rule</vt:lpstr>
      <vt:lpstr>Defines the +ve and –ve directions of rotation on each axis</vt:lpstr>
      <vt:lpstr>Lines and Planes</vt:lpstr>
      <vt:lpstr>Solids</vt:lpstr>
      <vt:lpstr>Curved surfaces</vt:lpstr>
      <vt:lpstr>Primitive geometric forms</vt:lpstr>
      <vt:lpstr>Point</vt:lpstr>
      <vt:lpstr>PowerPoint Presentation</vt:lpstr>
      <vt:lpstr>Line</vt:lpstr>
      <vt:lpstr>PowerPoint Presentation</vt:lpstr>
      <vt:lpstr>Bisecting a line</vt:lpstr>
      <vt:lpstr>Parallel Lines??????</vt:lpstr>
      <vt:lpstr>Bisect an Arc</vt:lpstr>
      <vt:lpstr>Bisect Angle</vt:lpstr>
      <vt:lpstr>Dividing a line into equal parts</vt:lpstr>
      <vt:lpstr>Planar tangent condition exists when two geometric forms meet at a single point and do not intersect</vt:lpstr>
      <vt:lpstr>Locating tangent points on circle and arcs</vt:lpstr>
      <vt:lpstr>Drawing an arc tangent to a given point on the line</vt:lpstr>
      <vt:lpstr>Drawing an arc, tangent to two lines</vt:lpstr>
      <vt:lpstr>Construction of Regular Polygon of given length AB</vt:lpstr>
      <vt:lpstr>General method of drawing any polygon</vt:lpstr>
      <vt:lpstr>Inscribe a circle inside a regular polygon</vt:lpstr>
      <vt:lpstr>Inscribe a regular polygon of any number of sides (say n = 5), in a circle</vt:lpstr>
      <vt:lpstr>Inside a regular polygon, draw the same number of equal circles as the side of the polygon, each circle touching one side of the polygon and two of the other circles</vt:lpstr>
      <vt:lpstr>Inside a regular polygon, draw the same number of equal circles as the side of the polygon, each circle touching two adjacent sides of the polygon and two of the other circles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111 Engineering Drawing Lecture 3</dc:title>
  <dc:creator>Jarvis</dc:creator>
  <cp:lastModifiedBy>Jarvis</cp:lastModifiedBy>
  <cp:revision>31</cp:revision>
  <dcterms:created xsi:type="dcterms:W3CDTF">2018-08-21T19:51:54Z</dcterms:created>
  <dcterms:modified xsi:type="dcterms:W3CDTF">2018-09-02T02:57:38Z</dcterms:modified>
</cp:coreProperties>
</file>